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0" r:id="rId9"/>
    <p:sldId id="263" r:id="rId10"/>
    <p:sldId id="264" r:id="rId11"/>
    <p:sldId id="265" r:id="rId12"/>
    <p:sldId id="266" r:id="rId13"/>
    <p:sldId id="267" r:id="rId14"/>
    <p:sldId id="301" r:id="rId15"/>
    <p:sldId id="268" r:id="rId16"/>
    <p:sldId id="296" r:id="rId17"/>
    <p:sldId id="302" r:id="rId18"/>
    <p:sldId id="303" r:id="rId19"/>
    <p:sldId id="305" r:id="rId20"/>
    <p:sldId id="304" r:id="rId21"/>
    <p:sldId id="307" r:id="rId22"/>
    <p:sldId id="308" r:id="rId23"/>
    <p:sldId id="306" r:id="rId24"/>
    <p:sldId id="298" r:id="rId25"/>
    <p:sldId id="269" r:id="rId26"/>
    <p:sldId id="299" r:id="rId27"/>
    <p:sldId id="293" r:id="rId28"/>
    <p:sldId id="270" r:id="rId29"/>
    <p:sldId id="271" r:id="rId30"/>
    <p:sldId id="273" r:id="rId31"/>
    <p:sldId id="272" r:id="rId32"/>
    <p:sldId id="274" r:id="rId33"/>
    <p:sldId id="275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7" r:id="rId46"/>
    <p:sldId id="294" r:id="rId47"/>
    <p:sldId id="295" r:id="rId48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6FF"/>
    <a:srgbClr val="FF9B8C"/>
    <a:srgbClr val="00FC9F"/>
    <a:srgbClr val="FDD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46"/>
    <p:restoredTop sz="93711"/>
  </p:normalViewPr>
  <p:slideViewPr>
    <p:cSldViewPr snapToGrid="0" snapToObjects="1">
      <p:cViewPr varScale="1">
        <p:scale>
          <a:sx n="63" d="100"/>
          <a:sy n="63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womac/Desktop/line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womac/Desktop/rectagula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womac/Desktop/Triangula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Real</a:t>
            </a:r>
            <a:r>
              <a:rPr lang="en-US" baseline="0" dirty="0"/>
              <a:t> Position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Sheet1!$A$1:$A$10</c:f>
              <c:numCache>
                <c:formatCode>General</c:formatCode>
                <c:ptCount val="10"/>
                <c:pt idx="0">
                  <c:v>-8</c:v>
                </c:pt>
                <c:pt idx="1">
                  <c:v>-5</c:v>
                </c:pt>
                <c:pt idx="2">
                  <c:v>-15</c:v>
                </c:pt>
                <c:pt idx="3">
                  <c:v>-2</c:v>
                </c:pt>
                <c:pt idx="4">
                  <c:v>-3</c:v>
                </c:pt>
                <c:pt idx="5">
                  <c:v>-2</c:v>
                </c:pt>
                <c:pt idx="6">
                  <c:v>4</c:v>
                </c:pt>
                <c:pt idx="7">
                  <c:v>-11</c:v>
                </c:pt>
                <c:pt idx="8">
                  <c:v>-2</c:v>
                </c:pt>
                <c:pt idx="9">
                  <c:v>4</c:v>
                </c:pt>
              </c:numCache>
            </c:numRef>
          </c:xVal>
          <c:yVal>
            <c:numRef>
              <c:f>Sheet1!$B$1:$B$10</c:f>
              <c:numCache>
                <c:formatCode>General</c:formatCode>
                <c:ptCount val="10"/>
                <c:pt idx="0">
                  <c:v>304</c:v>
                </c:pt>
                <c:pt idx="1">
                  <c:v>304</c:v>
                </c:pt>
                <c:pt idx="2">
                  <c:v>304</c:v>
                </c:pt>
                <c:pt idx="3">
                  <c:v>304</c:v>
                </c:pt>
                <c:pt idx="4">
                  <c:v>304</c:v>
                </c:pt>
                <c:pt idx="5">
                  <c:v>304</c:v>
                </c:pt>
                <c:pt idx="6">
                  <c:v>304</c:v>
                </c:pt>
                <c:pt idx="7">
                  <c:v>304</c:v>
                </c:pt>
                <c:pt idx="8">
                  <c:v>304</c:v>
                </c:pt>
                <c:pt idx="9">
                  <c:v>304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A8-D849-9675-B56178E449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4599312"/>
        <c:axId val="1254605792"/>
      </c:scatterChart>
      <c:valAx>
        <c:axId val="1254599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1254605792"/>
        <c:crosses val="autoZero"/>
        <c:crossBetween val="midCat"/>
      </c:valAx>
      <c:valAx>
        <c:axId val="125460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1254599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 postion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Sheet1!$B$3:$B$12</c:f>
              <c:numCache>
                <c:formatCode>General</c:formatCode>
                <c:ptCount val="10"/>
                <c:pt idx="0">
                  <c:v>15</c:v>
                </c:pt>
                <c:pt idx="1">
                  <c:v>12</c:v>
                </c:pt>
                <c:pt idx="2">
                  <c:v>-31</c:v>
                </c:pt>
                <c:pt idx="3">
                  <c:v>-56</c:v>
                </c:pt>
                <c:pt idx="4">
                  <c:v>-25</c:v>
                </c:pt>
                <c:pt idx="5">
                  <c:v>-15</c:v>
                </c:pt>
                <c:pt idx="6">
                  <c:v>38</c:v>
                </c:pt>
                <c:pt idx="7">
                  <c:v>37</c:v>
                </c:pt>
                <c:pt idx="8">
                  <c:v>35</c:v>
                </c:pt>
                <c:pt idx="9">
                  <c:v>-12</c:v>
                </c:pt>
              </c:numCache>
            </c:numRef>
          </c:xVal>
          <c:yVal>
            <c:numRef>
              <c:f>Sheet1!$C$3:$C$12</c:f>
              <c:numCache>
                <c:formatCode>General</c:formatCode>
                <c:ptCount val="10"/>
                <c:pt idx="0">
                  <c:v>15</c:v>
                </c:pt>
                <c:pt idx="1">
                  <c:v>12</c:v>
                </c:pt>
                <c:pt idx="2">
                  <c:v>31</c:v>
                </c:pt>
                <c:pt idx="3">
                  <c:v>56</c:v>
                </c:pt>
                <c:pt idx="4">
                  <c:v>25</c:v>
                </c:pt>
                <c:pt idx="5">
                  <c:v>15</c:v>
                </c:pt>
                <c:pt idx="6">
                  <c:v>38</c:v>
                </c:pt>
                <c:pt idx="7">
                  <c:v>37</c:v>
                </c:pt>
                <c:pt idx="8">
                  <c:v>35</c:v>
                </c:pt>
                <c:pt idx="9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CC5-624E-85E3-50ECD3C5A4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628959"/>
        <c:axId val="487678607"/>
      </c:scatterChart>
      <c:valAx>
        <c:axId val="1726289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87678607"/>
        <c:crosses val="autoZero"/>
        <c:crossBetween val="midCat"/>
      </c:valAx>
      <c:valAx>
        <c:axId val="487678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1726289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 position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6.0937445319335086E-2"/>
          <c:y val="0.19719925634295712"/>
          <c:w val="0.90972922134733158"/>
          <c:h val="0.7773840769903761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Sheet1!$B$3:$B$12</c:f>
              <c:numCache>
                <c:formatCode>General</c:formatCode>
                <c:ptCount val="10"/>
                <c:pt idx="0">
                  <c:v>-25</c:v>
                </c:pt>
                <c:pt idx="1">
                  <c:v>-30</c:v>
                </c:pt>
                <c:pt idx="2">
                  <c:v>48</c:v>
                </c:pt>
                <c:pt idx="3">
                  <c:v>31</c:v>
                </c:pt>
                <c:pt idx="4">
                  <c:v>42</c:v>
                </c:pt>
                <c:pt idx="5">
                  <c:v>21</c:v>
                </c:pt>
                <c:pt idx="6">
                  <c:v>27</c:v>
                </c:pt>
                <c:pt idx="7">
                  <c:v>21</c:v>
                </c:pt>
                <c:pt idx="8">
                  <c:v>11</c:v>
                </c:pt>
                <c:pt idx="9">
                  <c:v>37</c:v>
                </c:pt>
              </c:numCache>
            </c:numRef>
          </c:xVal>
          <c:yVal>
            <c:numRef>
              <c:f>Sheet1!$C$3:$C$12</c:f>
              <c:numCache>
                <c:formatCode>General</c:formatCode>
                <c:ptCount val="10"/>
                <c:pt idx="0">
                  <c:v>25</c:v>
                </c:pt>
                <c:pt idx="1">
                  <c:v>30</c:v>
                </c:pt>
                <c:pt idx="2">
                  <c:v>48</c:v>
                </c:pt>
                <c:pt idx="3">
                  <c:v>-31</c:v>
                </c:pt>
                <c:pt idx="4">
                  <c:v>-42</c:v>
                </c:pt>
                <c:pt idx="5">
                  <c:v>21</c:v>
                </c:pt>
                <c:pt idx="6">
                  <c:v>27</c:v>
                </c:pt>
                <c:pt idx="7">
                  <c:v>-21</c:v>
                </c:pt>
                <c:pt idx="8">
                  <c:v>11</c:v>
                </c:pt>
                <c:pt idx="9">
                  <c:v>-37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46-4244-9711-D924E4B36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4820624"/>
        <c:axId val="814822272"/>
      </c:scatterChart>
      <c:valAx>
        <c:axId val="814820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814822272"/>
        <c:crosses val="autoZero"/>
        <c:crossBetween val="midCat"/>
      </c:valAx>
      <c:valAx>
        <c:axId val="8148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814820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2E51D-CCF8-B543-80A8-C184D5C8BD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6F783-F405-7746-815E-642869BE2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065EA-B268-3249-B24A-2F3F1091A085}" type="datetimeFigureOut">
              <a:rPr lang="en-TH" smtClean="0"/>
              <a:t>12/11/2021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D5C93-8CEE-A544-9BDC-1956FC6E56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0BC10-082A-DF45-A6AC-4B820A895E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7EA96-8934-C340-A450-A6CC0AF3564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1118435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9AA15-085C-2F4C-B781-5931539E25B0}" type="datetimeFigureOut">
              <a:rPr lang="en-TH" smtClean="0"/>
              <a:t>12/11/2021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BAB65-C878-3F45-9AF5-7EBCA7EFE9B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5728070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2D1F-48A0-1D48-8590-01A5097F2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048A1-3B37-D345-84FD-4137F9141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214C2-6E37-4049-9085-3C8D195E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E1A6-E71B-594A-B64C-53A7C43A7920}" type="datetime1">
              <a:rPr lang="en-US" smtClean="0"/>
              <a:t>11/12/21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69A7-0689-2743-8974-FBC2B1388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CE74B-B61E-AF41-817F-9F4F1D0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9058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B35B-F324-AB4C-8CFF-D560EBE1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3AAB06-AE5B-8C4C-81CE-851F4BC64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745F9-1872-314D-BABD-6AEEC72CC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F5A79-DEFE-DB45-8828-39AEAAB682A2}" type="datetime1">
              <a:rPr lang="en-US" smtClean="0"/>
              <a:t>11/12/21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200D-F185-6B45-91D5-87ABEF831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1D6F3-9524-184B-9E7F-976EC540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5951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AE20D4-47A6-8E4C-8A84-6D18D0D5F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2F179-E750-DA40-ADFE-E8A5519CC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DE3A-2D4E-A846-A3D2-2D52347B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122C-A9AD-3240-97BB-68186411B695}" type="datetime1">
              <a:rPr lang="en-US" smtClean="0"/>
              <a:t>11/12/21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CDF59-4136-BB4C-9D94-805AF6CF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7605D-AD2B-8E46-9D50-101D0B47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5705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62BB-EC1B-4F46-8D9A-3C6858A6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0C88-75ED-F645-B413-3FFCDB489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80A1-4C8F-3344-8ADB-09C420FC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658B-CB91-4844-97AF-38DEFE75E52B}" type="datetime1">
              <a:rPr lang="en-US" smtClean="0"/>
              <a:t>11/12/21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B2858-B1B8-C241-888E-FFB19C2A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DA38-0ADD-A448-995C-0D32B677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1942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37F0-56D7-904B-AB2E-E748D2C1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B4A8E-AD4F-C244-BDAB-4A38A03C1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130D4-CA2C-A44E-B0C2-D63730B3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7687-E3B7-3A49-B540-2D026CEAD1AF}" type="datetime1">
              <a:rPr lang="en-US" smtClean="0"/>
              <a:t>11/12/21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798C1-C0AE-4641-AD20-5CD6B7C7C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47A53-2FF5-D94F-9F98-0DA19566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3578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583E-DBEE-534D-9A93-1EB0F8E1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9AC3-E980-3247-9EE1-EE47070A0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81AF4-7129-5E4B-B266-4DDCB0B29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C08C5-D00F-F84C-B84E-8FD26E5D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B79F-F28C-0D4C-86D4-186A155D052C}" type="datetime1">
              <a:rPr lang="en-US" smtClean="0"/>
              <a:t>11/12/21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E2E8C-A294-FE4B-A9C7-1F565F94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AF25C-FF61-0044-84E1-33221AAE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18633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5A74-6F95-2E40-8D44-385E24D6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2CB8B-5B68-5643-8AD3-6F7857C9F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D4CA0-7B46-0045-B81F-3A684B286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5BA5B-E73D-B24F-BE53-2204A02F5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48147-C18F-D54D-BF54-92474798B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A9A40-4370-4048-9FCB-ED32B9B3D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43E4-ED11-4248-8029-5920B2F9DF9E}" type="datetime1">
              <a:rPr lang="en-US" smtClean="0"/>
              <a:t>11/12/21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185689-B095-8E45-B6CC-1C2DCF70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50B342-42C4-5343-AE16-AA2E6FB3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8318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B986-678E-214D-A11B-57EAB4FC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3DA80-782A-4F4F-BD5B-AE915C90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AFF97-A653-F243-93DD-25A5AE82DC62}" type="datetime1">
              <a:rPr lang="en-US" smtClean="0"/>
              <a:t>11/12/21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52F2E-5C12-F648-AFA4-47D0AF7F7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DB95B-3383-254E-B206-D0B2D466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4742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7734C-C0DA-B347-9DC4-7667113D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EAC0-BB79-9144-A0FA-88EABF3F37A9}" type="datetime1">
              <a:rPr lang="en-US" smtClean="0"/>
              <a:t>11/12/21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5E12B-E376-A44C-8E34-75339CB6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8868-4E32-8B41-9768-2D4845E4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107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0489-98B1-3746-A617-8D3EFE23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2FD06-3ECE-224A-A6B0-81E10766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5F3B7-98BF-7642-8128-E17E70074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3F571-AD8A-D843-A408-1EC46B26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A6B71-3312-2B47-A1B0-00F5EB2FAB97}" type="datetime1">
              <a:rPr lang="en-US" smtClean="0"/>
              <a:t>11/12/21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B6D21-67BD-2C4F-8F37-800CBBEE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D70D1-2104-8343-97FB-45420363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5232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979D-5295-FB40-9817-4A858E36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8DF5F-DCDB-0D45-9872-02B5B2A2F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E455A-E7AD-F041-BCF0-E385EE12F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D0452-AE53-424D-B028-C70ABBF9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72FB-4834-C246-BE5C-DBE971F541C2}" type="datetime1">
              <a:rPr lang="en-US" smtClean="0"/>
              <a:t>11/12/21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798E7-8797-F145-91A3-30E5C27B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FF357-C0F2-0D47-8D69-EF943528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35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18F7F-65A6-AD4B-8A81-AD7E2A57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6057F-831D-4D48-B7C8-CDFD5D5EB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E0CEE-030D-BD4B-8CE2-7CF200D65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D3FDB-3B26-3F4A-8AB1-2E46B15B5252}" type="datetime1">
              <a:rPr lang="en-US" smtClean="0"/>
              <a:t>11/12/21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940E6-4E4A-B24A-84D4-E7CAAF2B8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B177-E6AA-D640-882E-293F4A3B4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6193-76BE-3045-945F-E2E0578187B3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781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wtomechatronics.com/tutorials/arduino/arduino-and-mpu6050-accelerometer-and-gyroscope-tutoria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hyperlink" Target="https://th.wikipedia.org/wiki/&#3619;&#3632;&#3610;&#3610;&#3588;&#3623;&#3610;&#3588;&#3640;&#3617;&#3614;&#3637;&#3652;&#3629;&#3604;&#3637;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0.png"/><Relationship Id="rId7" Type="http://schemas.openxmlformats.org/officeDocument/2006/relationships/image" Target="../media/image5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0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11" Type="http://schemas.openxmlformats.org/officeDocument/2006/relationships/image" Target="../media/image67.png"/><Relationship Id="rId5" Type="http://schemas.openxmlformats.org/officeDocument/2006/relationships/image" Target="../media/image450.png"/><Relationship Id="rId10" Type="http://schemas.openxmlformats.org/officeDocument/2006/relationships/image" Target="../media/image66.png"/><Relationship Id="rId4" Type="http://schemas.openxmlformats.org/officeDocument/2006/relationships/image" Target="../media/image440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7" Type="http://schemas.openxmlformats.org/officeDocument/2006/relationships/image" Target="../media/image59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7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9.png"/><Relationship Id="rId5" Type="http://schemas.openxmlformats.org/officeDocument/2006/relationships/image" Target="../media/image58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5.png"/><Relationship Id="rId5" Type="http://schemas.openxmlformats.org/officeDocument/2006/relationships/image" Target="../media/image58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chart" Target="../charts/char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6.png"/><Relationship Id="rId5" Type="http://schemas.openxmlformats.org/officeDocument/2006/relationships/image" Target="../media/image58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chart" Target="../charts/char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810E62-4BAE-1D4E-8BFD-7B8A5B4A0661}"/>
              </a:ext>
            </a:extLst>
          </p:cNvPr>
          <p:cNvSpPr/>
          <p:nvPr/>
        </p:nvSpPr>
        <p:spPr>
          <a:xfrm>
            <a:off x="1230083" y="710519"/>
            <a:ext cx="8206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C5C07"/>
                </a:solidFill>
                <a:effectLst/>
                <a:latin typeface="Helvetica" pitchFamily="2" charset="0"/>
                <a:cs typeface="TH SarabunPSK" panose="020B0500040200020003" pitchFamily="34" charset="-34"/>
              </a:rPr>
              <a:t>KING MONGKUT'S UNIVERSITY OF TECHNOLOGY NORTH BANGKOK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2341F-3373-5A4F-BC08-34BB28E3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405" y="606549"/>
            <a:ext cx="1416050" cy="1408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E133A9-F981-B647-97ED-A84F48569BED}"/>
              </a:ext>
            </a:extLst>
          </p:cNvPr>
          <p:cNvSpPr/>
          <p:nvPr/>
        </p:nvSpPr>
        <p:spPr>
          <a:xfrm>
            <a:off x="843272" y="38846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TH" dirty="0">
                <a:latin typeface="Helvetica" pitchFamily="2" charset="0"/>
                <a:cs typeface="TH SarabunPSK" panose="020B0500040200020003" pitchFamily="34" charset="-34"/>
              </a:rPr>
              <a:t>Tanawin Siriwan 6203014610060 sec 1</a:t>
            </a:r>
          </a:p>
          <a:p>
            <a:r>
              <a:rPr lang="en-TH" dirty="0">
                <a:latin typeface="Helvetica" pitchFamily="2" charset="0"/>
                <a:cs typeface="TH SarabunPSK" panose="020B0500040200020003" pitchFamily="34" charset="-34"/>
              </a:rPr>
              <a:t>College of industrial technology</a:t>
            </a:r>
          </a:p>
          <a:p>
            <a:r>
              <a:rPr lang="en-TH" dirty="0">
                <a:latin typeface="Helvetica" pitchFamily="2" charset="0"/>
                <a:cs typeface="TH SarabunPSK" panose="020B0500040200020003" pitchFamily="34" charset="-34"/>
              </a:rPr>
              <a:t>Department of Mechanical engineering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AAA17-D20A-474F-8462-90970201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11" y="5324139"/>
            <a:ext cx="2656466" cy="1325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C4CC5D-C7F9-D74E-9B9B-DD38E3E0326D}"/>
              </a:ext>
            </a:extLst>
          </p:cNvPr>
          <p:cNvSpPr/>
          <p:nvPr/>
        </p:nvSpPr>
        <p:spPr>
          <a:xfrm>
            <a:off x="8363712" y="5617525"/>
            <a:ext cx="323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Asst. prof. </a:t>
            </a:r>
            <a:r>
              <a:rPr lang="en-US" dirty="0" err="1">
                <a:latin typeface="Helvetica" pitchFamily="2" charset="0"/>
              </a:rPr>
              <a:t>Dr.Chanin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Joochim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78C43-1D6B-9841-878E-44405D7F4B50}"/>
              </a:ext>
            </a:extLst>
          </p:cNvPr>
          <p:cNvSpPr txBox="1"/>
          <p:nvPr/>
        </p:nvSpPr>
        <p:spPr>
          <a:xfrm>
            <a:off x="1601211" y="2695816"/>
            <a:ext cx="914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" pitchFamily="2" charset="0"/>
                <a:cs typeface="TH SarabunPSK" panose="020B0500040200020003" pitchFamily="34" charset="-34"/>
              </a:rPr>
              <a:t>Application of PID controller to control mobile robot position </a:t>
            </a:r>
            <a:endParaRPr lang="en-TH" sz="2400" b="1" dirty="0">
              <a:latin typeface="Helvetica" pitchFamily="2" charset="0"/>
              <a:cs typeface="TH SarabunPSK" panose="020B0500040200020003" pitchFamily="34" charset="-34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F7D852-5E34-B24C-B1E4-78A37552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1</a:t>
            </a:fld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4245433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F4362-51AB-DF4E-8E66-248D8D19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10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53E271-B7F2-F740-9F2B-9B3CD3035F27}"/>
              </a:ext>
            </a:extLst>
          </p:cNvPr>
          <p:cNvSpPr/>
          <p:nvPr/>
        </p:nvSpPr>
        <p:spPr>
          <a:xfrm>
            <a:off x="5178862" y="1634782"/>
            <a:ext cx="1834275" cy="526968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  <a:cs typeface="TH SarabunPSK" panose="020B0500040200020003" pitchFamily="34" charset="-34"/>
              </a:rPr>
              <a:t>Soft ware</a:t>
            </a:r>
          </a:p>
        </p:txBody>
      </p:sp>
      <p:pic>
        <p:nvPicPr>
          <p:cNvPr id="4098" name="Picture 2" descr="Fusion 360 Logo - Fusion 360 Blog">
            <a:extLst>
              <a:ext uri="{FF2B5EF4-FFF2-40B4-BE49-F238E27FC236}">
                <a16:creationId xmlns:a16="http://schemas.microsoft.com/office/drawing/2014/main" id="{A079AA5C-24CD-CA46-8F8A-19E530AA5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95" y="2701035"/>
            <a:ext cx="4185087" cy="206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rduino - CommunityLogo">
            <a:extLst>
              <a:ext uri="{FF2B5EF4-FFF2-40B4-BE49-F238E27FC236}">
                <a16:creationId xmlns:a16="http://schemas.microsoft.com/office/drawing/2014/main" id="{7F1CC9EF-8C94-EA48-81BA-1C97194C0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12" y="3099902"/>
            <a:ext cx="3064986" cy="1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asyEDA - Online PCB design &amp;amp; circuit simulator">
            <a:extLst>
              <a:ext uri="{FF2B5EF4-FFF2-40B4-BE49-F238E27FC236}">
                <a16:creationId xmlns:a16="http://schemas.microsoft.com/office/drawing/2014/main" id="{BA3E60E6-1B22-0545-A174-F4EB68D5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10" y="2701035"/>
            <a:ext cx="2095846" cy="20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53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95F2C-DCCE-6841-8232-DD682A18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11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F8FC554-AF1F-EF42-9B2A-694D42D6D1C8}"/>
              </a:ext>
            </a:extLst>
          </p:cNvPr>
          <p:cNvSpPr/>
          <p:nvPr/>
        </p:nvSpPr>
        <p:spPr>
          <a:xfrm>
            <a:off x="4203163" y="949554"/>
            <a:ext cx="3785674" cy="715722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3600" b="1" dirty="0">
                <a:latin typeface="Helvetica" pitchFamily="2" charset="0"/>
                <a:cs typeface="TH SarabunPSK" panose="020B0500040200020003" pitchFamily="34" charset="-34"/>
              </a:rPr>
              <a:t>Making process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7819DD-029C-BB48-AE56-DB6869C8E876}"/>
              </a:ext>
            </a:extLst>
          </p:cNvPr>
          <p:cNvSpPr/>
          <p:nvPr/>
        </p:nvSpPr>
        <p:spPr>
          <a:xfrm>
            <a:off x="1304261" y="3205716"/>
            <a:ext cx="1531089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Design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B5233A-2326-734B-99DD-210AE759BAAB}"/>
              </a:ext>
            </a:extLst>
          </p:cNvPr>
          <p:cNvSpPr/>
          <p:nvPr/>
        </p:nvSpPr>
        <p:spPr>
          <a:xfrm>
            <a:off x="3901714" y="3205716"/>
            <a:ext cx="1984745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Assembly</a:t>
            </a:r>
            <a:endParaRPr lang="en-TH" sz="2800" b="1" dirty="0">
              <a:latin typeface="Helvetica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9F94D9-4619-414C-A1FF-7ECD44C2A8F1}"/>
              </a:ext>
            </a:extLst>
          </p:cNvPr>
          <p:cNvSpPr/>
          <p:nvPr/>
        </p:nvSpPr>
        <p:spPr>
          <a:xfrm>
            <a:off x="6830080" y="3205716"/>
            <a:ext cx="1172694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Test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D568F6-C607-754A-8B48-C9992E530167}"/>
              </a:ext>
            </a:extLst>
          </p:cNvPr>
          <p:cNvSpPr/>
          <p:nvPr/>
        </p:nvSpPr>
        <p:spPr>
          <a:xfrm>
            <a:off x="9058940" y="3193311"/>
            <a:ext cx="1663995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Improve</a:t>
            </a:r>
            <a:endParaRPr lang="en-TH" sz="2800" b="1" dirty="0"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254B2D-2350-AF43-986E-E385DF73A96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35350" y="3620386"/>
            <a:ext cx="1056166" cy="0"/>
          </a:xfrm>
          <a:prstGeom prst="straightConnector1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A89FC6-AB72-F440-A1D8-6BD243D6EE81}"/>
              </a:ext>
            </a:extLst>
          </p:cNvPr>
          <p:cNvCxnSpPr>
            <a:cxnSpLocks/>
          </p:cNvCxnSpPr>
          <p:nvPr/>
        </p:nvCxnSpPr>
        <p:spPr>
          <a:xfrm>
            <a:off x="5773914" y="3607981"/>
            <a:ext cx="1056166" cy="0"/>
          </a:xfrm>
          <a:prstGeom prst="straightConnector1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51D475-2E0F-A54A-B877-DDC926C0354F}"/>
              </a:ext>
            </a:extLst>
          </p:cNvPr>
          <p:cNvCxnSpPr>
            <a:cxnSpLocks/>
          </p:cNvCxnSpPr>
          <p:nvPr/>
        </p:nvCxnSpPr>
        <p:spPr>
          <a:xfrm>
            <a:off x="8002774" y="3607981"/>
            <a:ext cx="1056166" cy="0"/>
          </a:xfrm>
          <a:prstGeom prst="straightConnector1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327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5035C1-3760-1C43-9098-6B96F53C5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12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C22D065-EFF3-C740-A56A-C323122835B4}"/>
              </a:ext>
            </a:extLst>
          </p:cNvPr>
          <p:cNvSpPr/>
          <p:nvPr/>
        </p:nvSpPr>
        <p:spPr>
          <a:xfrm>
            <a:off x="4522933" y="861267"/>
            <a:ext cx="353837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Mechnicsm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EAF70-2F0F-CA4C-B7E6-85052E3D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557" y="2188881"/>
            <a:ext cx="3296667" cy="3962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9BE528-C125-D94C-92AC-149E3766075A}"/>
              </a:ext>
            </a:extLst>
          </p:cNvPr>
          <p:cNvSpPr txBox="1"/>
          <p:nvPr/>
        </p:nvSpPr>
        <p:spPr>
          <a:xfrm>
            <a:off x="7308112" y="3235688"/>
            <a:ext cx="2007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2000" dirty="0">
                <a:latin typeface="Helvetica" pitchFamily="2" charset="0"/>
              </a:rPr>
              <a:t>W x L x H</a:t>
            </a:r>
          </a:p>
          <a:p>
            <a:pPr algn="ctr"/>
            <a:r>
              <a:rPr lang="en-TH" sz="2000" dirty="0">
                <a:latin typeface="Helvetica" pitchFamily="2" charset="0"/>
              </a:rPr>
              <a:t>145 x 220 x 330</a:t>
            </a:r>
          </a:p>
        </p:txBody>
      </p:sp>
      <p:pic>
        <p:nvPicPr>
          <p:cNvPr id="9" name="Picture 2" descr="Fusion 360 Logo - Fusion 360 Blog">
            <a:extLst>
              <a:ext uri="{FF2B5EF4-FFF2-40B4-BE49-F238E27FC236}">
                <a16:creationId xmlns:a16="http://schemas.microsoft.com/office/drawing/2014/main" id="{B839020A-D189-104E-BAB0-17217FB4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47" y="4441848"/>
            <a:ext cx="3468332" cy="170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90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21197-3E04-5640-85C4-824421C65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13</a:t>
            </a:fld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F1EAC-8225-AB4A-A9C3-D8A98E24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64" y="887818"/>
            <a:ext cx="7184138" cy="508236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34A309-8662-2445-913D-3FFDEB6224A6}"/>
              </a:ext>
            </a:extLst>
          </p:cNvPr>
          <p:cNvSpPr/>
          <p:nvPr/>
        </p:nvSpPr>
        <p:spPr>
          <a:xfrm>
            <a:off x="377396" y="3014329"/>
            <a:ext cx="353837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Electronics Design</a:t>
            </a:r>
          </a:p>
        </p:txBody>
      </p:sp>
    </p:spTree>
    <p:extLst>
      <p:ext uri="{BB962C8B-B14F-4D97-AF65-F5344CB8AC3E}">
        <p14:creationId xmlns:p14="http://schemas.microsoft.com/office/powerpoint/2010/main" val="87539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E4C61-3EC3-6946-BA95-36FB9DC5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14</a:t>
            </a:fld>
            <a:endParaRPr lang="en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2D39F-5E33-9241-831D-77C6E2840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151" y="1154623"/>
            <a:ext cx="6429857" cy="454875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271BDC-DDAD-4C45-B4F7-345DB09C780F}"/>
              </a:ext>
            </a:extLst>
          </p:cNvPr>
          <p:cNvSpPr/>
          <p:nvPr/>
        </p:nvSpPr>
        <p:spPr>
          <a:xfrm>
            <a:off x="811349" y="3014329"/>
            <a:ext cx="353837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Electronics Design</a:t>
            </a:r>
          </a:p>
        </p:txBody>
      </p:sp>
    </p:spTree>
    <p:extLst>
      <p:ext uri="{BB962C8B-B14F-4D97-AF65-F5344CB8AC3E}">
        <p14:creationId xmlns:p14="http://schemas.microsoft.com/office/powerpoint/2010/main" val="281381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A22516-46DA-DC44-9379-333BD10A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15</a:t>
            </a:fld>
            <a:endParaRPr lang="en-TH"/>
          </a:p>
        </p:txBody>
      </p:sp>
      <p:pic>
        <p:nvPicPr>
          <p:cNvPr id="4" name="Picture 3" descr="A picture containing circuit, electronics, cable, connector&#10;&#10;Description automatically generated">
            <a:extLst>
              <a:ext uri="{FF2B5EF4-FFF2-40B4-BE49-F238E27FC236}">
                <a16:creationId xmlns:a16="http://schemas.microsoft.com/office/drawing/2014/main" id="{D247CC5A-C9AE-C94E-A6C0-F421D13E5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251" y="1302486"/>
            <a:ext cx="2835349" cy="2126512"/>
          </a:xfrm>
          <a:prstGeom prst="rect">
            <a:avLst/>
          </a:prstGeom>
        </p:spPr>
      </p:pic>
      <p:pic>
        <p:nvPicPr>
          <p:cNvPr id="6" name="Picture 5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43E5492F-1C55-8243-87E2-F01CF1EC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27" y="1302485"/>
            <a:ext cx="2835351" cy="2126513"/>
          </a:xfrm>
          <a:prstGeom prst="rect">
            <a:avLst/>
          </a:prstGeom>
        </p:spPr>
      </p:pic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2F457EB-2484-0F41-A59D-B82147B32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405"/>
          <a:stretch/>
        </p:blipFill>
        <p:spPr>
          <a:xfrm>
            <a:off x="1" y="1302485"/>
            <a:ext cx="2742222" cy="2126513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F9E40F0-0334-5140-ADC6-E5FAE65D3A78}"/>
              </a:ext>
            </a:extLst>
          </p:cNvPr>
          <p:cNvSpPr/>
          <p:nvPr/>
        </p:nvSpPr>
        <p:spPr>
          <a:xfrm>
            <a:off x="2483817" y="4290236"/>
            <a:ext cx="423596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Assembly test improve</a:t>
            </a:r>
          </a:p>
        </p:txBody>
      </p:sp>
      <p:pic>
        <p:nvPicPr>
          <p:cNvPr id="5" name="Picture 4" descr="A picture containing indoor, wall, floor, sink&#10;&#10;Description automatically generated">
            <a:extLst>
              <a:ext uri="{FF2B5EF4-FFF2-40B4-BE49-F238E27FC236}">
                <a16:creationId xmlns:a16="http://schemas.microsoft.com/office/drawing/2014/main" id="{78287C8D-431D-3447-AF04-2ACD65FE1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173" y="853440"/>
            <a:ext cx="3366521" cy="44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5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E41E5-6D5F-664F-A511-26EB14EAF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16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F0D8A7-0560-C343-B173-BA26F2B15EA9}"/>
              </a:ext>
            </a:extLst>
          </p:cNvPr>
          <p:cNvSpPr/>
          <p:nvPr/>
        </p:nvSpPr>
        <p:spPr>
          <a:xfrm>
            <a:off x="3846333" y="958726"/>
            <a:ext cx="4859125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Priciple PID Robot control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46CBA2-BA62-CD4B-A224-A89DEAF701D6}"/>
              </a:ext>
            </a:extLst>
          </p:cNvPr>
          <p:cNvSpPr/>
          <p:nvPr/>
        </p:nvSpPr>
        <p:spPr>
          <a:xfrm>
            <a:off x="991104" y="3014330"/>
            <a:ext cx="166920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Position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9323A8-7A54-0846-AE1E-C763628E0A13}"/>
              </a:ext>
            </a:extLst>
          </p:cNvPr>
          <p:cNvSpPr/>
          <p:nvPr/>
        </p:nvSpPr>
        <p:spPr>
          <a:xfrm>
            <a:off x="5062643" y="3014330"/>
            <a:ext cx="1669199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Arduino</a:t>
            </a:r>
            <a:endParaRPr lang="en-TH" sz="2800" b="1" dirty="0">
              <a:latin typeface="Helvetica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C1F53F-B66B-244B-89EB-EA7E383FD2F2}"/>
              </a:ext>
            </a:extLst>
          </p:cNvPr>
          <p:cNvSpPr/>
          <p:nvPr/>
        </p:nvSpPr>
        <p:spPr>
          <a:xfrm>
            <a:off x="7460945" y="3014330"/>
            <a:ext cx="1172694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Drive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95C270-80A8-9A43-AEAD-2C738A78D7E1}"/>
              </a:ext>
            </a:extLst>
          </p:cNvPr>
          <p:cNvSpPr/>
          <p:nvPr/>
        </p:nvSpPr>
        <p:spPr>
          <a:xfrm>
            <a:off x="9689805" y="3001925"/>
            <a:ext cx="1663995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Motor</a:t>
            </a:r>
            <a:endParaRPr lang="en-TH" sz="2800" b="1" dirty="0">
              <a:latin typeface="Helvetica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3AC8BC-A0A4-C846-B9AC-3E433D525FD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0304" y="3429000"/>
            <a:ext cx="829353" cy="0"/>
          </a:xfrm>
          <a:prstGeom prst="straightConnector1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6D7AF1-0AB7-5840-84EE-9F297EDE5088}"/>
              </a:ext>
            </a:extLst>
          </p:cNvPr>
          <p:cNvCxnSpPr>
            <a:cxnSpLocks/>
          </p:cNvCxnSpPr>
          <p:nvPr/>
        </p:nvCxnSpPr>
        <p:spPr>
          <a:xfrm flipV="1">
            <a:off x="6764965" y="3416595"/>
            <a:ext cx="695980" cy="12404"/>
          </a:xfrm>
          <a:prstGeom prst="straightConnector1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73AAAE-4C35-4040-9D01-775C7658B4F9}"/>
              </a:ext>
            </a:extLst>
          </p:cNvPr>
          <p:cNvCxnSpPr>
            <a:cxnSpLocks/>
          </p:cNvCxnSpPr>
          <p:nvPr/>
        </p:nvCxnSpPr>
        <p:spPr>
          <a:xfrm>
            <a:off x="8633639" y="3416595"/>
            <a:ext cx="1056166" cy="0"/>
          </a:xfrm>
          <a:prstGeom prst="straightConnector1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80D377-9517-3F4F-9253-7EC0899BA482}"/>
              </a:ext>
            </a:extLst>
          </p:cNvPr>
          <p:cNvSpPr/>
          <p:nvPr/>
        </p:nvSpPr>
        <p:spPr>
          <a:xfrm>
            <a:off x="7196131" y="4624896"/>
            <a:ext cx="1702321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Encoder</a:t>
            </a:r>
            <a:endParaRPr lang="en-TH" sz="2800" b="1" dirty="0">
              <a:latin typeface="Helvetica" pitchFamily="2" charset="0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C7ED2E6-69DE-7340-BBC8-0FA44E7CD770}"/>
              </a:ext>
            </a:extLst>
          </p:cNvPr>
          <p:cNvCxnSpPr>
            <a:cxnSpLocks/>
            <a:stCxn id="14" idx="1"/>
            <a:endCxn id="2" idx="4"/>
          </p:cNvCxnSpPr>
          <p:nvPr/>
        </p:nvCxnSpPr>
        <p:spPr>
          <a:xfrm rot="10800000">
            <a:off x="3760877" y="3697012"/>
            <a:ext cx="3435254" cy="1342554"/>
          </a:xfrm>
          <a:prstGeom prst="bentConnector2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2A37C02-8193-1E41-899C-B2C45C0E7C83}"/>
              </a:ext>
            </a:extLst>
          </p:cNvPr>
          <p:cNvCxnSpPr>
            <a:stCxn id="9" idx="2"/>
          </p:cNvCxnSpPr>
          <p:nvPr/>
        </p:nvCxnSpPr>
        <p:spPr>
          <a:xfrm rot="5400000">
            <a:off x="9105978" y="3623740"/>
            <a:ext cx="1208301" cy="1623351"/>
          </a:xfrm>
          <a:prstGeom prst="bentConnector2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mming Junction 1">
            <a:extLst>
              <a:ext uri="{FF2B5EF4-FFF2-40B4-BE49-F238E27FC236}">
                <a16:creationId xmlns:a16="http://schemas.microsoft.com/office/drawing/2014/main" id="{9C0405AB-792A-D04A-813C-169C9B349198}"/>
              </a:ext>
            </a:extLst>
          </p:cNvPr>
          <p:cNvSpPr/>
          <p:nvPr/>
        </p:nvSpPr>
        <p:spPr>
          <a:xfrm>
            <a:off x="3489657" y="3160987"/>
            <a:ext cx="542440" cy="536025"/>
          </a:xfrm>
          <a:prstGeom prst="flowChartSummingJunction">
            <a:avLst/>
          </a:prstGeom>
          <a:solidFill>
            <a:srgbClr val="FF9B8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894CBD-704C-194B-B5A2-F28F0F57D51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65220" y="3416595"/>
            <a:ext cx="997423" cy="12405"/>
          </a:xfrm>
          <a:prstGeom prst="straightConnector1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0933A1-6574-D84B-9DF9-9875F633663A}"/>
              </a:ext>
            </a:extLst>
          </p:cNvPr>
          <p:cNvSpPr txBox="1"/>
          <p:nvPr/>
        </p:nvSpPr>
        <p:spPr>
          <a:xfrm>
            <a:off x="2865053" y="30472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E2A78-F3FB-154F-A602-7B2280F92C81}"/>
              </a:ext>
            </a:extLst>
          </p:cNvPr>
          <p:cNvSpPr txBox="1"/>
          <p:nvPr/>
        </p:nvSpPr>
        <p:spPr>
          <a:xfrm>
            <a:off x="3298631" y="364635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EB154D-4032-8A43-8B27-521CDEEA8F23}"/>
              </a:ext>
            </a:extLst>
          </p:cNvPr>
          <p:cNvSpPr txBox="1"/>
          <p:nvPr/>
        </p:nvSpPr>
        <p:spPr>
          <a:xfrm>
            <a:off x="3235863" y="2666678"/>
            <a:ext cx="9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Setpoint</a:t>
            </a:r>
          </a:p>
        </p:txBody>
      </p:sp>
    </p:spTree>
    <p:extLst>
      <p:ext uri="{BB962C8B-B14F-4D97-AF65-F5344CB8AC3E}">
        <p14:creationId xmlns:p14="http://schemas.microsoft.com/office/powerpoint/2010/main" val="421533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4D96C-9154-FC44-A02D-4F6299E6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17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706289-A06A-4647-9880-0957ED3C1A23}"/>
              </a:ext>
            </a:extLst>
          </p:cNvPr>
          <p:cNvSpPr/>
          <p:nvPr/>
        </p:nvSpPr>
        <p:spPr>
          <a:xfrm>
            <a:off x="3178210" y="1575512"/>
            <a:ext cx="583558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Priciple </a:t>
            </a:r>
            <a:r>
              <a:rPr lang="en-US" sz="2800" b="1" dirty="0">
                <a:latin typeface="Helvetica" pitchFamily="2" charset="0"/>
              </a:rPr>
              <a:t>XYZ axis on LCD display</a:t>
            </a:r>
            <a:endParaRPr lang="en-TH" sz="2800" b="1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7F7EEC-2320-A84C-8DD2-34045986A91C}"/>
              </a:ext>
            </a:extLst>
          </p:cNvPr>
          <p:cNvSpPr/>
          <p:nvPr/>
        </p:nvSpPr>
        <p:spPr>
          <a:xfrm>
            <a:off x="5103628" y="3483562"/>
            <a:ext cx="1984745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Arduino</a:t>
            </a:r>
            <a:endParaRPr lang="en-TH" sz="2800" b="1" dirty="0"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30EF5E-FFCE-844F-BCDA-1F4C414E2AD3}"/>
              </a:ext>
            </a:extLst>
          </p:cNvPr>
          <p:cNvSpPr/>
          <p:nvPr/>
        </p:nvSpPr>
        <p:spPr>
          <a:xfrm>
            <a:off x="1559196" y="3483562"/>
            <a:ext cx="174950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GY-521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69E719-1083-5C40-9D25-9E862056E6D4}"/>
              </a:ext>
            </a:extLst>
          </p:cNvPr>
          <p:cNvSpPr/>
          <p:nvPr/>
        </p:nvSpPr>
        <p:spPr>
          <a:xfrm>
            <a:off x="9150203" y="3483562"/>
            <a:ext cx="1663995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Display</a:t>
            </a:r>
            <a:endParaRPr lang="en-TH" sz="2800" b="1" dirty="0">
              <a:latin typeface="Helvetica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18EC08-2959-5245-B4FB-AB64E0B41D0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08696" y="3898232"/>
            <a:ext cx="1794932" cy="0"/>
          </a:xfrm>
          <a:prstGeom prst="straightConnector1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6F041-177A-1242-B84D-8184FFA1C37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088373" y="3868527"/>
            <a:ext cx="2061830" cy="29705"/>
          </a:xfrm>
          <a:prstGeom prst="straightConnector1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03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EF728-FC07-4A4B-984E-94B126C4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18</a:t>
            </a:fld>
            <a:endParaRPr lang="en-TH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D667B8F-90FB-8846-8F4E-C0D838A9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12" y="1511623"/>
            <a:ext cx="3289300" cy="43307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EC90C7-D6F8-F340-A9C1-177195A80AD8}"/>
              </a:ext>
            </a:extLst>
          </p:cNvPr>
          <p:cNvSpPr/>
          <p:nvPr/>
        </p:nvSpPr>
        <p:spPr>
          <a:xfrm>
            <a:off x="454200" y="209469"/>
            <a:ext cx="3025024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LCD emoji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4CE8B92-3687-0549-B12C-60737CFF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966" y="3568485"/>
            <a:ext cx="1751631" cy="2577112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D9F65705-6410-344A-9F2F-2901A305E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966" y="973845"/>
            <a:ext cx="1765088" cy="259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1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863F5-F03C-634C-A1AE-F0B12D53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19</a:t>
            </a:fld>
            <a:endParaRPr lang="en-TH"/>
          </a:p>
        </p:txBody>
      </p:sp>
      <p:pic>
        <p:nvPicPr>
          <p:cNvPr id="2050" name="Picture 2" descr="Aircraft principal axes - Wikipedia">
            <a:extLst>
              <a:ext uri="{FF2B5EF4-FFF2-40B4-BE49-F238E27FC236}">
                <a16:creationId xmlns:a16="http://schemas.microsoft.com/office/drawing/2014/main" id="{6FDAC69B-E39E-104C-B0F1-AC71900F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719" y="2101635"/>
            <a:ext cx="3226681" cy="24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PU6050 IMU 3-Axis Accelerometer and 3-Axis Gyroscope">
            <a:extLst>
              <a:ext uri="{FF2B5EF4-FFF2-40B4-BE49-F238E27FC236}">
                <a16:creationId xmlns:a16="http://schemas.microsoft.com/office/drawing/2014/main" id="{6F2058DD-498D-C549-BE18-8D4C6D95B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8" y="2025220"/>
            <a:ext cx="4445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48FE5-401A-F94A-90BE-DE76AB1CE8ED}"/>
              </a:ext>
            </a:extLst>
          </p:cNvPr>
          <p:cNvSpPr txBox="1"/>
          <p:nvPr/>
        </p:nvSpPr>
        <p:spPr>
          <a:xfrm>
            <a:off x="3253568" y="6356350"/>
            <a:ext cx="6160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https://howtomechatronics.com/tutorials/arduino/arduino-and-mpu6050-accelerometer-and-gyroscope-tutorial/</a:t>
            </a:r>
            <a:endParaRPr lang="en-TH" sz="1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65EE7C-14DA-DF49-9450-7AFE7938B670}"/>
              </a:ext>
            </a:extLst>
          </p:cNvPr>
          <p:cNvSpPr/>
          <p:nvPr/>
        </p:nvSpPr>
        <p:spPr>
          <a:xfrm>
            <a:off x="4681072" y="469890"/>
            <a:ext cx="2848024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GY-521 Module</a:t>
            </a:r>
          </a:p>
        </p:txBody>
      </p:sp>
    </p:spTree>
    <p:extLst>
      <p:ext uri="{BB962C8B-B14F-4D97-AF65-F5344CB8AC3E}">
        <p14:creationId xmlns:p14="http://schemas.microsoft.com/office/powerpoint/2010/main" val="1147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114DEE-1E7E-9D4A-8D6D-8F7A2FD1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2</a:t>
            </a:fld>
            <a:endParaRPr lang="en-T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B4EB4AD-A0A8-EF4E-844E-7CDD182176EC}"/>
              </a:ext>
            </a:extLst>
          </p:cNvPr>
          <p:cNvSpPr/>
          <p:nvPr/>
        </p:nvSpPr>
        <p:spPr>
          <a:xfrm>
            <a:off x="3756685" y="2832265"/>
            <a:ext cx="1072490" cy="50767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  <a:cs typeface="TH SarabunPSK" panose="020B0500040200020003" pitchFamily="34" charset="-34"/>
              </a:rPr>
              <a:t>Topic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84CAF-F799-9B41-B353-450CA108093B}"/>
              </a:ext>
            </a:extLst>
          </p:cNvPr>
          <p:cNvSpPr txBox="1"/>
          <p:nvPr/>
        </p:nvSpPr>
        <p:spPr>
          <a:xfrm>
            <a:off x="6591362" y="89862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Helvetica" pitchFamily="2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D83F5-D962-0A43-8B69-EE6974D10207}"/>
              </a:ext>
            </a:extLst>
          </p:cNvPr>
          <p:cNvSpPr txBox="1"/>
          <p:nvPr/>
        </p:nvSpPr>
        <p:spPr>
          <a:xfrm>
            <a:off x="6591362" y="15430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Helvetica" pitchFamily="2" charset="0"/>
              </a:rPr>
              <a:t>Opject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FC5AC-CD4E-994B-A1F7-FD2B78DA75A3}"/>
              </a:ext>
            </a:extLst>
          </p:cNvPr>
          <p:cNvSpPr txBox="1"/>
          <p:nvPr/>
        </p:nvSpPr>
        <p:spPr>
          <a:xfrm>
            <a:off x="6649390" y="218747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Helvetica" pitchFamily="2" charset="0"/>
              </a:rPr>
              <a:t>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6A8B7-BED6-124F-B163-C78F70759673}"/>
              </a:ext>
            </a:extLst>
          </p:cNvPr>
          <p:cNvSpPr txBox="1"/>
          <p:nvPr/>
        </p:nvSpPr>
        <p:spPr>
          <a:xfrm>
            <a:off x="6649390" y="283189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Making process</a:t>
            </a:r>
            <a:endParaRPr lang="en-TH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49FBC-7047-3842-B0F4-8A8DFC4CA012}"/>
              </a:ext>
            </a:extLst>
          </p:cNvPr>
          <p:cNvSpPr txBox="1"/>
          <p:nvPr/>
        </p:nvSpPr>
        <p:spPr>
          <a:xfrm>
            <a:off x="6649390" y="347631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Helvetica" pitchFamily="2" charset="0"/>
              </a:rPr>
              <a:t>Priciple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54A60-3AA0-E64E-B413-605BA54F1B99}"/>
              </a:ext>
            </a:extLst>
          </p:cNvPr>
          <p:cNvSpPr txBox="1"/>
          <p:nvPr/>
        </p:nvSpPr>
        <p:spPr>
          <a:xfrm>
            <a:off x="6649390" y="4120738"/>
            <a:ext cx="60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Helvetica" pitchFamily="2" charset="0"/>
              </a:rPr>
              <a:t>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61447-7D5B-9948-B75E-41999B1B9262}"/>
              </a:ext>
            </a:extLst>
          </p:cNvPr>
          <p:cNvSpPr txBox="1"/>
          <p:nvPr/>
        </p:nvSpPr>
        <p:spPr>
          <a:xfrm>
            <a:off x="6613798" y="476516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Problem</a:t>
            </a:r>
            <a:endParaRPr lang="en-TH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E083F-3568-B84E-A7F6-8364712F177B}"/>
              </a:ext>
            </a:extLst>
          </p:cNvPr>
          <p:cNvSpPr txBox="1"/>
          <p:nvPr/>
        </p:nvSpPr>
        <p:spPr>
          <a:xfrm>
            <a:off x="6649390" y="540958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Summarize</a:t>
            </a:r>
            <a:endParaRPr lang="en-TH" dirty="0">
              <a:latin typeface="Helvetica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3289F8-730A-0F45-9C05-3780085DCFA8}"/>
              </a:ext>
            </a:extLst>
          </p:cNvPr>
          <p:cNvSpPr/>
          <p:nvPr/>
        </p:nvSpPr>
        <p:spPr>
          <a:xfrm>
            <a:off x="6172139" y="898628"/>
            <a:ext cx="347724" cy="331169"/>
          </a:xfrm>
          <a:prstGeom prst="ellipse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5FC308-8F45-354F-83D9-B1EF0CD88013}"/>
              </a:ext>
            </a:extLst>
          </p:cNvPr>
          <p:cNvSpPr/>
          <p:nvPr/>
        </p:nvSpPr>
        <p:spPr>
          <a:xfrm>
            <a:off x="6176963" y="1530370"/>
            <a:ext cx="347724" cy="331169"/>
          </a:xfrm>
          <a:prstGeom prst="ellipse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0F5C7C-BB65-FB40-BD62-127DED5EF761}"/>
              </a:ext>
            </a:extLst>
          </p:cNvPr>
          <p:cNvSpPr/>
          <p:nvPr/>
        </p:nvSpPr>
        <p:spPr>
          <a:xfrm>
            <a:off x="6181725" y="2225635"/>
            <a:ext cx="347724" cy="331169"/>
          </a:xfrm>
          <a:prstGeom prst="ellipse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4BE70-BED4-FA4B-838B-78B666368274}"/>
              </a:ext>
            </a:extLst>
          </p:cNvPr>
          <p:cNvSpPr/>
          <p:nvPr/>
        </p:nvSpPr>
        <p:spPr>
          <a:xfrm>
            <a:off x="6181725" y="2870118"/>
            <a:ext cx="347724" cy="331169"/>
          </a:xfrm>
          <a:prstGeom prst="ellipse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4BBE72-B537-4D4F-ACF0-B35C719DE6EB}"/>
              </a:ext>
            </a:extLst>
          </p:cNvPr>
          <p:cNvSpPr/>
          <p:nvPr/>
        </p:nvSpPr>
        <p:spPr>
          <a:xfrm>
            <a:off x="6207888" y="3514418"/>
            <a:ext cx="347724" cy="331169"/>
          </a:xfrm>
          <a:prstGeom prst="ellipse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7F9281-2F90-D04B-A2D4-2BC554EFF619}"/>
              </a:ext>
            </a:extLst>
          </p:cNvPr>
          <p:cNvSpPr/>
          <p:nvPr/>
        </p:nvSpPr>
        <p:spPr>
          <a:xfrm>
            <a:off x="6207888" y="4158901"/>
            <a:ext cx="347724" cy="331169"/>
          </a:xfrm>
          <a:prstGeom prst="ellipse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FF7B1D-10DA-5049-B0DC-F9AD29D33903}"/>
              </a:ext>
            </a:extLst>
          </p:cNvPr>
          <p:cNvSpPr/>
          <p:nvPr/>
        </p:nvSpPr>
        <p:spPr>
          <a:xfrm>
            <a:off x="6199398" y="4803323"/>
            <a:ext cx="347724" cy="331169"/>
          </a:xfrm>
          <a:prstGeom prst="ellipse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4B3E1B-5D48-5042-A9C7-03FB471BA476}"/>
              </a:ext>
            </a:extLst>
          </p:cNvPr>
          <p:cNvSpPr/>
          <p:nvPr/>
        </p:nvSpPr>
        <p:spPr>
          <a:xfrm>
            <a:off x="6243638" y="5447745"/>
            <a:ext cx="347724" cy="331169"/>
          </a:xfrm>
          <a:prstGeom prst="ellipse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65721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3CB2-B8CE-604B-8DD7-DA00E7D0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20</a:t>
            </a:fld>
            <a:endParaRPr lang="en-TH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BAD9A13-D377-194C-8594-0AF0E0653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9"/>
          <a:stretch/>
        </p:blipFill>
        <p:spPr>
          <a:xfrm>
            <a:off x="0" y="919322"/>
            <a:ext cx="12042183" cy="23622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8A5BBB6-F214-8246-9342-8CE716008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328" y="3756252"/>
            <a:ext cx="3197817" cy="2398363"/>
          </a:xfrm>
          <a:prstGeom prst="rect">
            <a:avLst/>
          </a:prstGeom>
        </p:spPr>
      </p:pic>
      <p:pic>
        <p:nvPicPr>
          <p:cNvPr id="9" name="IMG_2456_6ilpf3.mp4" descr="IMG_2456_6ilpf3.mp4">
            <a:hlinkClick r:id="" action="ppaction://media"/>
            <a:extLst>
              <a:ext uri="{FF2B5EF4-FFF2-40B4-BE49-F238E27FC236}">
                <a16:creationId xmlns:a16="http://schemas.microsoft.com/office/drawing/2014/main" id="{F0B4CF6D-B60C-724A-9390-6851760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7133297" y="2192620"/>
            <a:ext cx="2954605" cy="525263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AC240D-4F3F-684A-8877-72E63BE42BAF}"/>
              </a:ext>
            </a:extLst>
          </p:cNvPr>
          <p:cNvSpPr/>
          <p:nvPr/>
        </p:nvSpPr>
        <p:spPr>
          <a:xfrm>
            <a:off x="6621441" y="561762"/>
            <a:ext cx="3978315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XYZ axis on display</a:t>
            </a:r>
            <a:endParaRPr lang="en-TH" sz="28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4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ADFEA-8149-304F-917B-F2A1A53D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21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61E286-2068-394E-B77F-3644EBEF8D24}"/>
              </a:ext>
            </a:extLst>
          </p:cNvPr>
          <p:cNvSpPr/>
          <p:nvPr/>
        </p:nvSpPr>
        <p:spPr>
          <a:xfrm>
            <a:off x="968925" y="244581"/>
            <a:ext cx="3025024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Mode selecter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4B2384-94E0-9948-A6D1-E9F419B5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51" y="1226975"/>
            <a:ext cx="6759399" cy="3063417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A9F9C3-08C3-1447-8820-3247F3CD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351" y="4596552"/>
            <a:ext cx="2743200" cy="17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66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C9C58-EE16-B642-841B-08D6FC54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22</a:t>
            </a:fld>
            <a:endParaRPr lang="en-TH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6D3491-5FEE-8E49-A14D-7AF2E68F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387" y="2923646"/>
            <a:ext cx="5835226" cy="182350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DCBB55-15D1-C540-B912-5304DE3F8E95}"/>
              </a:ext>
            </a:extLst>
          </p:cNvPr>
          <p:cNvSpPr/>
          <p:nvPr/>
        </p:nvSpPr>
        <p:spPr>
          <a:xfrm>
            <a:off x="4583488" y="921914"/>
            <a:ext cx="3025024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Mode selecter</a:t>
            </a:r>
          </a:p>
        </p:txBody>
      </p:sp>
    </p:spTree>
    <p:extLst>
      <p:ext uri="{BB962C8B-B14F-4D97-AF65-F5344CB8AC3E}">
        <p14:creationId xmlns:p14="http://schemas.microsoft.com/office/powerpoint/2010/main" val="124303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9F0B5-E9EE-E444-A6A0-19998161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23</a:t>
            </a:fld>
            <a:endParaRPr lang="en-TH" dirty="0"/>
          </a:p>
        </p:txBody>
      </p:sp>
      <p:pic>
        <p:nvPicPr>
          <p:cNvPr id="3074" name="Picture 2" descr="Engineering] PID Controller PART 1 | by keerati rounghirun | maestro19 |  Medium">
            <a:extLst>
              <a:ext uri="{FF2B5EF4-FFF2-40B4-BE49-F238E27FC236}">
                <a16:creationId xmlns:a16="http://schemas.microsoft.com/office/drawing/2014/main" id="{1637A550-AD17-6845-B93F-ED706A875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10" y="2837526"/>
            <a:ext cx="4525505" cy="208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396EE31-0E0D-514E-B41C-93F03984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977" y="2837526"/>
            <a:ext cx="4868454" cy="1902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92B8B9-F7DB-F94C-B33F-F3890BFA35CA}"/>
              </a:ext>
            </a:extLst>
          </p:cNvPr>
          <p:cNvSpPr txBox="1"/>
          <p:nvPr/>
        </p:nvSpPr>
        <p:spPr>
          <a:xfrm>
            <a:off x="8353587" y="5067945"/>
            <a:ext cx="13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pseudocode</a:t>
            </a:r>
            <a:endParaRPr lang="en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BA9C4-0F4A-E34C-B6E2-B13CBC99261C}"/>
              </a:ext>
            </a:extLst>
          </p:cNvPr>
          <p:cNvSpPr txBox="1"/>
          <p:nvPr/>
        </p:nvSpPr>
        <p:spPr>
          <a:xfrm>
            <a:off x="2147816" y="5067945"/>
            <a:ext cx="18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PID block diagram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AB3C916-B195-CF4E-A9CC-8A14C24B4F9E}"/>
              </a:ext>
            </a:extLst>
          </p:cNvPr>
          <p:cNvSpPr/>
          <p:nvPr/>
        </p:nvSpPr>
        <p:spPr>
          <a:xfrm>
            <a:off x="995484" y="596927"/>
            <a:ext cx="3025024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PID 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9D40BE-8A76-CC41-9C80-0C5CD744AEEE}"/>
              </a:ext>
            </a:extLst>
          </p:cNvPr>
          <p:cNvSpPr txBox="1"/>
          <p:nvPr/>
        </p:nvSpPr>
        <p:spPr>
          <a:xfrm>
            <a:off x="4895992" y="6415801"/>
            <a:ext cx="2400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https://th.wikipedia.org/wiki/</a:t>
            </a:r>
            <a:r>
              <a:rPr lang="th-TH" sz="1000" dirty="0">
                <a:hlinkClick r:id="rId4"/>
              </a:rPr>
              <a:t>ระบบควบคุมพีไอดี</a:t>
            </a:r>
            <a:endParaRPr lang="en-TH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6A5538-EF8A-B04A-BC88-8260AD06AB2C}"/>
                  </a:ext>
                </a:extLst>
              </p:cNvPr>
              <p:cNvSpPr txBox="1"/>
              <p:nvPr/>
            </p:nvSpPr>
            <p:spPr>
              <a:xfrm>
                <a:off x="3518115" y="1823891"/>
                <a:ext cx="3996543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6A5538-EF8A-B04A-BC88-8260AD06A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115" y="1823891"/>
                <a:ext cx="3996543" cy="619400"/>
              </a:xfrm>
              <a:prstGeom prst="rect">
                <a:avLst/>
              </a:prstGeom>
              <a:blipFill>
                <a:blip r:embed="rId5"/>
                <a:stretch>
                  <a:fillRect t="-180000" r="-1582" b="-26800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008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86012-A472-6C46-8282-380EC1CD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24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8CC717-E065-C84A-8C96-99B23954C8FE}"/>
              </a:ext>
            </a:extLst>
          </p:cNvPr>
          <p:cNvSpPr/>
          <p:nvPr/>
        </p:nvSpPr>
        <p:spPr>
          <a:xfrm>
            <a:off x="454200" y="209469"/>
            <a:ext cx="3025024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PID tuning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4ADFE63-D86E-AF41-A52E-0F7D01D5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5" y="1321861"/>
            <a:ext cx="8572500" cy="15621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471B5CE-C4DB-7E4E-9600-642259B0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95" y="3187795"/>
            <a:ext cx="3467100" cy="9906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EE353409-C7DA-7B45-A2D6-2706C022F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95" y="4482229"/>
            <a:ext cx="7531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53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7D7B2-BEE8-D243-8F58-AEAD3329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25</a:t>
            </a:fld>
            <a:endParaRPr lang="en-TH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8827AA8-3EBB-974B-891D-48AFF763B23E}"/>
              </a:ext>
            </a:extLst>
          </p:cNvPr>
          <p:cNvSpPr/>
          <p:nvPr/>
        </p:nvSpPr>
        <p:spPr>
          <a:xfrm>
            <a:off x="233022" y="888263"/>
            <a:ext cx="3025024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Motor Direction</a:t>
            </a:r>
          </a:p>
        </p:txBody>
      </p:sp>
      <p:pic>
        <p:nvPicPr>
          <p:cNvPr id="9218" name="Picture 2" descr="Direction Of Rotation Of D.C. Motor | Electrical engineering interview  questions">
            <a:extLst>
              <a:ext uri="{FF2B5EF4-FFF2-40B4-BE49-F238E27FC236}">
                <a16:creationId xmlns:a16="http://schemas.microsoft.com/office/drawing/2014/main" id="{B078DFDA-70A2-C747-A27D-408D8EB8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31" y="510539"/>
            <a:ext cx="4615242" cy="24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5434B3-9117-ED43-8DD4-CCAD39A7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0" y="3479369"/>
            <a:ext cx="5761078" cy="228493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307841F-9801-564E-A04E-544C49AF4A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99"/>
          <a:stretch/>
        </p:blipFill>
        <p:spPr>
          <a:xfrm>
            <a:off x="6197902" y="3479369"/>
            <a:ext cx="5761078" cy="22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75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C6729-5D9A-2941-8343-FC29DE63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26</a:t>
            </a:fld>
            <a:endParaRPr lang="en-TH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427F28D-DDD6-1640-872E-CDFBB0EF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218" y="1836685"/>
            <a:ext cx="7886700" cy="409122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3C20EE-B0A0-DF4D-9F81-2A9CBBF10A53}"/>
              </a:ext>
            </a:extLst>
          </p:cNvPr>
          <p:cNvSpPr/>
          <p:nvPr/>
        </p:nvSpPr>
        <p:spPr>
          <a:xfrm>
            <a:off x="648411" y="700085"/>
            <a:ext cx="171456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D6ADC-E5B5-C349-A531-754D6707F272}"/>
              </a:ext>
            </a:extLst>
          </p:cNvPr>
          <p:cNvSpPr txBox="1"/>
          <p:nvPr/>
        </p:nvSpPr>
        <p:spPr>
          <a:xfrm>
            <a:off x="4945916" y="930089"/>
            <a:ext cx="364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Motor driving go to setpoint 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CFAB5-4EB9-5740-8C67-5CEB288F252A}"/>
              </a:ext>
            </a:extLst>
          </p:cNvPr>
          <p:cNvSpPr txBox="1"/>
          <p:nvPr/>
        </p:nvSpPr>
        <p:spPr>
          <a:xfrm>
            <a:off x="648411" y="2850777"/>
            <a:ext cx="10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olidFill>
                  <a:srgbClr val="0070C0"/>
                </a:solidFill>
              </a:rPr>
              <a:t>- Setpoint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E7DAF-0752-794A-B965-A3AB708C49D4}"/>
              </a:ext>
            </a:extLst>
          </p:cNvPr>
          <p:cNvSpPr txBox="1"/>
          <p:nvPr/>
        </p:nvSpPr>
        <p:spPr>
          <a:xfrm>
            <a:off x="633972" y="3220109"/>
            <a:ext cx="172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olidFill>
                  <a:srgbClr val="FF0000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TH" dirty="0">
                <a:solidFill>
                  <a:srgbClr val="FF0000"/>
                </a:solidFill>
              </a:rPr>
              <a:t>otor encoder</a:t>
            </a:r>
          </a:p>
        </p:txBody>
      </p:sp>
    </p:spTree>
    <p:extLst>
      <p:ext uri="{BB962C8B-B14F-4D97-AF65-F5344CB8AC3E}">
        <p14:creationId xmlns:p14="http://schemas.microsoft.com/office/powerpoint/2010/main" val="350181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7D7B2-BEE8-D243-8F58-AEAD3329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27</a:t>
            </a:fld>
            <a:endParaRPr lang="en-TH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8827AA8-3EBB-974B-891D-48AFF763B23E}"/>
              </a:ext>
            </a:extLst>
          </p:cNvPr>
          <p:cNvSpPr/>
          <p:nvPr/>
        </p:nvSpPr>
        <p:spPr>
          <a:xfrm>
            <a:off x="404864" y="453360"/>
            <a:ext cx="3025024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Encoder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14BDEE8-D9F1-AB4D-91F9-01F3D7549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1"/>
          <a:stretch/>
        </p:blipFill>
        <p:spPr>
          <a:xfrm>
            <a:off x="214364" y="1946564"/>
            <a:ext cx="6919742" cy="343716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A52CD3D-8DBE-5E4D-9EF7-2EBC6B1DA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57" y="453360"/>
            <a:ext cx="3955143" cy="54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45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3A1D6-F6DC-D944-94B6-2EB6A327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28</a:t>
            </a:fld>
            <a:endParaRPr lang="en-T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1FFBFE2-ECE8-2E4B-ADB4-69A6D01692C5}"/>
              </a:ext>
            </a:extLst>
          </p:cNvPr>
          <p:cNvSpPr/>
          <p:nvPr/>
        </p:nvSpPr>
        <p:spPr>
          <a:xfrm>
            <a:off x="696372" y="461669"/>
            <a:ext cx="1940502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Encoder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EF40A-2B16-C348-A51D-524DE0660067}"/>
              </a:ext>
            </a:extLst>
          </p:cNvPr>
          <p:cNvSpPr txBox="1"/>
          <p:nvPr/>
        </p:nvSpPr>
        <p:spPr>
          <a:xfrm>
            <a:off x="2066091" y="5121502"/>
            <a:ext cx="2005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12V 0.2A</a:t>
            </a:r>
          </a:p>
          <a:p>
            <a:r>
              <a:rPr lang="en-US" dirty="0">
                <a:latin typeface="Helvetica" pitchFamily="2" charset="0"/>
              </a:rPr>
              <a:t>Speed : 150 RPM</a:t>
            </a:r>
          </a:p>
          <a:p>
            <a:r>
              <a:rPr lang="en-US" dirty="0">
                <a:latin typeface="Helvetica" pitchFamily="2" charset="0"/>
              </a:rPr>
              <a:t>Gear ratio 1:78</a:t>
            </a:r>
          </a:p>
          <a:p>
            <a:r>
              <a:rPr lang="en-US" dirty="0">
                <a:latin typeface="Helvetica" pitchFamily="2" charset="0"/>
              </a:rPr>
              <a:t>360P</a:t>
            </a:r>
            <a:endParaRPr lang="en-TH" dirty="0">
              <a:latin typeface="Helvetica" pitchFamily="2" charset="0"/>
            </a:endParaRPr>
          </a:p>
        </p:txBody>
      </p:sp>
      <p:pic>
        <p:nvPicPr>
          <p:cNvPr id="10242" name="Picture 2" descr="ราคาถูก】DC DC Encoder Gear Motor 12V Encoder  มอเตอร์เกียร์มอเตอร์ลดความเร็วสำหรับหุ่นยนต์รถ RC DIY ของเล่นเครื่องยนต์, Encoder มอเตอร์เกียร์,12 V Encoder มอเต | Lazada.co.th">
            <a:extLst>
              <a:ext uri="{FF2B5EF4-FFF2-40B4-BE49-F238E27FC236}">
                <a16:creationId xmlns:a16="http://schemas.microsoft.com/office/drawing/2014/main" id="{7C8DAA19-B112-B749-816F-857AB48EB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312" y="1617536"/>
            <a:ext cx="3147237" cy="31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6A25EC-A495-1A42-A143-D8A57E74D7DA}"/>
                  </a:ext>
                </a:extLst>
              </p:cNvPr>
              <p:cNvSpPr txBox="1"/>
              <p:nvPr/>
            </p:nvSpPr>
            <p:spPr>
              <a:xfrm>
                <a:off x="6491053" y="3091403"/>
                <a:ext cx="48376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𝑠h𝑎𝑓𝑡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=78∗360=28080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𝑝𝑢𝑙𝑠𝑒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6A25EC-A495-1A42-A143-D8A57E74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53" y="3091403"/>
                <a:ext cx="4837606" cy="276999"/>
              </a:xfrm>
              <a:prstGeom prst="rect">
                <a:avLst/>
              </a:prstGeom>
              <a:blipFill>
                <a:blip r:embed="rId3"/>
                <a:stretch>
                  <a:fillRect l="-787" t="-8696" r="-1312" b="-3478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03A9FC-6B72-1848-A63C-7B1C03AA8939}"/>
                  </a:ext>
                </a:extLst>
              </p:cNvPr>
              <p:cNvSpPr txBox="1"/>
              <p:nvPr/>
            </p:nvSpPr>
            <p:spPr>
              <a:xfrm>
                <a:off x="6491053" y="3373718"/>
                <a:ext cx="50045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𝐶𝑢𝑚𝑐𝑖𝑟𝑓𝑒𝑟𝑒𝑛𝑐𝑒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∗58=182.12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03A9FC-6B72-1848-A63C-7B1C03AA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53" y="3373718"/>
                <a:ext cx="5004575" cy="276999"/>
              </a:xfrm>
              <a:prstGeom prst="rect">
                <a:avLst/>
              </a:prstGeom>
              <a:blipFill>
                <a:blip r:embed="rId4"/>
                <a:stretch>
                  <a:fillRect l="-1266" t="-4348" b="-3478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B0A3E-92BA-4149-A599-021657AF4CD1}"/>
                  </a:ext>
                </a:extLst>
              </p:cNvPr>
              <p:cNvSpPr txBox="1"/>
              <p:nvPr/>
            </p:nvSpPr>
            <p:spPr>
              <a:xfrm>
                <a:off x="6491053" y="3650717"/>
                <a:ext cx="2738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28080 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=182.12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B0A3E-92BA-4149-A599-021657AF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53" y="3650717"/>
                <a:ext cx="2738955" cy="276999"/>
              </a:xfrm>
              <a:prstGeom prst="rect">
                <a:avLst/>
              </a:prstGeom>
              <a:blipFill>
                <a:blip r:embed="rId5"/>
                <a:stretch>
                  <a:fillRect l="-1852" t="-8696" r="-926" b="-3478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4F312E-81C4-B14B-87A5-81F4C04674C8}"/>
                  </a:ext>
                </a:extLst>
              </p:cNvPr>
              <p:cNvSpPr txBox="1"/>
              <p:nvPr/>
            </p:nvSpPr>
            <p:spPr>
              <a:xfrm>
                <a:off x="6491053" y="4204715"/>
                <a:ext cx="454105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182.12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28080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=0.00648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4F312E-81C4-B14B-87A5-81F4C0467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53" y="4204715"/>
                <a:ext cx="4541050" cy="520399"/>
              </a:xfrm>
              <a:prstGeom prst="rect">
                <a:avLst/>
              </a:prstGeom>
              <a:blipFill>
                <a:blip r:embed="rId6"/>
                <a:stretch>
                  <a:fillRect l="-1676" t="-7317" r="-279" b="-1463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3101B-0D05-AA4A-9A96-8B137E2C6932}"/>
                  </a:ext>
                </a:extLst>
              </p:cNvPr>
              <p:cNvSpPr txBox="1"/>
              <p:nvPr/>
            </p:nvSpPr>
            <p:spPr>
              <a:xfrm>
                <a:off x="6491053" y="4863613"/>
                <a:ext cx="2222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≈0.0064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3101B-0D05-AA4A-9A96-8B137E2C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53" y="4863613"/>
                <a:ext cx="2222788" cy="276999"/>
              </a:xfrm>
              <a:prstGeom prst="rect">
                <a:avLst/>
              </a:prstGeom>
              <a:blipFill>
                <a:blip r:embed="rId7"/>
                <a:stretch>
                  <a:fillRect l="-2286" t="-9091" r="-1143" b="-4090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6" descr="What is the difference between pulse wave and square wave? - Quora">
            <a:extLst>
              <a:ext uri="{FF2B5EF4-FFF2-40B4-BE49-F238E27FC236}">
                <a16:creationId xmlns:a16="http://schemas.microsoft.com/office/drawing/2014/main" id="{D016649D-CDFB-A643-92F3-2FF789C4E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18172" r="-808" b="16596"/>
          <a:stretch/>
        </p:blipFill>
        <p:spPr bwMode="auto">
          <a:xfrm>
            <a:off x="8304955" y="5952499"/>
            <a:ext cx="916599" cy="30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What is the difference between pulse wave and square wave? - Quora">
            <a:extLst>
              <a:ext uri="{FF2B5EF4-FFF2-40B4-BE49-F238E27FC236}">
                <a16:creationId xmlns:a16="http://schemas.microsoft.com/office/drawing/2014/main" id="{7FC53489-DF74-CD40-8B65-B428DB235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18172" r="-808" b="16596"/>
          <a:stretch/>
        </p:blipFill>
        <p:spPr bwMode="auto">
          <a:xfrm>
            <a:off x="8436087" y="5643554"/>
            <a:ext cx="916599" cy="30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5F43C7-B9D0-CD47-A47B-C620FF40DD01}"/>
              </a:ext>
            </a:extLst>
          </p:cNvPr>
          <p:cNvSpPr txBox="1"/>
          <p:nvPr/>
        </p:nvSpPr>
        <p:spPr>
          <a:xfrm>
            <a:off x="7918832" y="564355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A: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5261D-E4C2-B04F-A145-CDBFA0AD6B39}"/>
              </a:ext>
            </a:extLst>
          </p:cNvPr>
          <p:cNvSpPr txBox="1"/>
          <p:nvPr/>
        </p:nvSpPr>
        <p:spPr>
          <a:xfrm>
            <a:off x="7921255" y="595249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B:</a:t>
            </a:r>
          </a:p>
        </p:txBody>
      </p:sp>
      <p:pic>
        <p:nvPicPr>
          <p:cNvPr id="1026" name="Picture 2" descr="Rotary Encoder - Northwestern Mechatronics Wiki">
            <a:extLst>
              <a:ext uri="{FF2B5EF4-FFF2-40B4-BE49-F238E27FC236}">
                <a16:creationId xmlns:a16="http://schemas.microsoft.com/office/drawing/2014/main" id="{C5410017-A8B9-2C4B-8509-3374E1F7A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688" y="503051"/>
            <a:ext cx="3556000" cy="193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063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66749-BCBB-584A-A154-1D0C4CBF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29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1F3F275-8FCD-C745-A1AB-5FC1F875BD93}"/>
              </a:ext>
            </a:extLst>
          </p:cNvPr>
          <p:cNvSpPr/>
          <p:nvPr/>
        </p:nvSpPr>
        <p:spPr>
          <a:xfrm>
            <a:off x="526250" y="621157"/>
            <a:ext cx="2599721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Direct move</a:t>
            </a:r>
            <a:endParaRPr lang="en-TH" sz="2800" b="1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82DDBA-D448-E54E-8C95-F4ACC6234927}"/>
                  </a:ext>
                </a:extLst>
              </p:cNvPr>
              <p:cNvSpPr txBox="1"/>
              <p:nvPr/>
            </p:nvSpPr>
            <p:spPr>
              <a:xfrm>
                <a:off x="5804905" y="930098"/>
                <a:ext cx="351237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0.0064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=47500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𝑝𝑢𝑙𝑠𝑒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82DDBA-D448-E54E-8C95-F4ACC6234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905" y="930098"/>
                <a:ext cx="3512372" cy="520399"/>
              </a:xfrm>
              <a:prstGeom prst="rect">
                <a:avLst/>
              </a:prstGeom>
              <a:blipFill>
                <a:blip r:embed="rId2"/>
                <a:stretch>
                  <a:fillRect l="-719" t="-4762" r="-1799" b="-1190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7539021A-A4EE-5B4B-BB05-7B86BD95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45" y="4803318"/>
            <a:ext cx="1337881" cy="9273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3B36C-F3E4-8B45-9366-96093FB7822B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1033885" y="1935126"/>
            <a:ext cx="1" cy="2868192"/>
          </a:xfrm>
          <a:prstGeom prst="straightConnector1">
            <a:avLst/>
          </a:prstGeom>
          <a:ln w="7620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7DEC86-4120-C744-B6D2-9A800BDAD540}"/>
              </a:ext>
            </a:extLst>
          </p:cNvPr>
          <p:cNvSpPr txBox="1"/>
          <p:nvPr/>
        </p:nvSpPr>
        <p:spPr>
          <a:xfrm>
            <a:off x="1207588" y="329719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olidFill>
                  <a:srgbClr val="FF9B8C"/>
                </a:solidFill>
              </a:rPr>
              <a:t>304 mm or 1 ft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011FE5-9365-B949-B8EB-2799FADC4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022" y="1935126"/>
            <a:ext cx="6532138" cy="354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9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728C7D-0116-364E-A6B0-454A0349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3</a:t>
            </a:fld>
            <a:endParaRPr lang="en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7BF8D-C023-5848-AE21-91E8A8FC7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552272"/>
            <a:ext cx="2628901" cy="1753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5FCE7-D2A6-884F-9C71-1B844DB5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4" y="2552272"/>
            <a:ext cx="2628901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8E89B-D371-3446-B51B-1C15B0967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933"/>
          <a:stretch/>
        </p:blipFill>
        <p:spPr>
          <a:xfrm>
            <a:off x="6096001" y="2552272"/>
            <a:ext cx="2376488" cy="175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2665B-7DFD-184C-8D8D-381910F0C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886" y="2552272"/>
            <a:ext cx="2910339" cy="1752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BC63A2-53D5-644A-A41B-DD1469E27818}"/>
              </a:ext>
            </a:extLst>
          </p:cNvPr>
          <p:cNvSpPr/>
          <p:nvPr/>
        </p:nvSpPr>
        <p:spPr>
          <a:xfrm>
            <a:off x="4570577" y="1060615"/>
            <a:ext cx="3050845" cy="68246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3600" b="1" dirty="0">
                <a:latin typeface="Helvetica" pitchFamily="2" charset="0"/>
                <a:cs typeface="TH SarabunPSK" panose="020B0500040200020003" pitchFamily="34" charset="-34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3350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30</a:t>
            </a:fld>
            <a:endParaRPr lang="en-TH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E9E7691-E910-5844-AB6F-2D0FE9E3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217" y="2207914"/>
            <a:ext cx="1761566" cy="12210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124CFD-C25B-E244-98E1-297E2830129A}"/>
              </a:ext>
            </a:extLst>
          </p:cNvPr>
          <p:cNvCxnSpPr/>
          <p:nvPr/>
        </p:nvCxnSpPr>
        <p:spPr>
          <a:xfrm flipV="1">
            <a:off x="5340888" y="1234586"/>
            <a:ext cx="0" cy="1273628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70EADE-F719-5446-86D8-D373F68AD0DF}"/>
              </a:ext>
            </a:extLst>
          </p:cNvPr>
          <p:cNvCxnSpPr/>
          <p:nvPr/>
        </p:nvCxnSpPr>
        <p:spPr>
          <a:xfrm flipV="1">
            <a:off x="6832231" y="1234586"/>
            <a:ext cx="0" cy="1273628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987FD-6E02-EC42-94D1-54A09B86E1AB}"/>
                  </a:ext>
                </a:extLst>
              </p:cNvPr>
              <p:cNvSpPr txBox="1"/>
              <p:nvPr/>
            </p:nvSpPr>
            <p:spPr>
              <a:xfrm>
                <a:off x="6686357" y="957587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987FD-6E02-EC42-94D1-54A09B86E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357" y="957587"/>
                <a:ext cx="291747" cy="276999"/>
              </a:xfrm>
              <a:prstGeom prst="rect">
                <a:avLst/>
              </a:prstGeom>
              <a:blipFill>
                <a:blip r:embed="rId3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8AB93-5C64-8D43-9BFE-344A4ACC283A}"/>
                  </a:ext>
                </a:extLst>
              </p:cNvPr>
              <p:cNvSpPr txBox="1"/>
              <p:nvPr/>
            </p:nvSpPr>
            <p:spPr>
              <a:xfrm>
                <a:off x="5215217" y="957587"/>
                <a:ext cx="271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8AB93-5C64-8D43-9BFE-344A4ACC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217" y="957587"/>
                <a:ext cx="271933" cy="276999"/>
              </a:xfrm>
              <a:prstGeom prst="rect">
                <a:avLst/>
              </a:prstGeom>
              <a:blipFill>
                <a:blip r:embed="rId4"/>
                <a:stretch>
                  <a:fillRect l="-17391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8FC226-543C-8448-BAC8-A70F02DA4B7D}"/>
              </a:ext>
            </a:extLst>
          </p:cNvPr>
          <p:cNvCxnSpPr>
            <a:cxnSpLocks/>
          </p:cNvCxnSpPr>
          <p:nvPr/>
        </p:nvCxnSpPr>
        <p:spPr>
          <a:xfrm flipV="1">
            <a:off x="6073942" y="322907"/>
            <a:ext cx="0" cy="1885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BC995B-93EF-3E44-BD19-8CDB36B6D599}"/>
              </a:ext>
            </a:extLst>
          </p:cNvPr>
          <p:cNvCxnSpPr/>
          <p:nvPr/>
        </p:nvCxnSpPr>
        <p:spPr>
          <a:xfrm>
            <a:off x="6976783" y="2825636"/>
            <a:ext cx="13999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B58018-CA18-474E-B216-CF79E74F4FEC}"/>
              </a:ext>
            </a:extLst>
          </p:cNvPr>
          <p:cNvSpPr txBox="1"/>
          <p:nvPr/>
        </p:nvSpPr>
        <p:spPr>
          <a:xfrm>
            <a:off x="5632108" y="32290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AB9DCB-9299-B345-B7BB-44BC96A9AE66}"/>
              </a:ext>
            </a:extLst>
          </p:cNvPr>
          <p:cNvSpPr txBox="1"/>
          <p:nvPr/>
        </p:nvSpPr>
        <p:spPr>
          <a:xfrm>
            <a:off x="8071844" y="288570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X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9CA241C-5A55-7C4C-9E9F-35CCAE8D0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479" y="3585775"/>
            <a:ext cx="5715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40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F5C44-058E-9049-8054-D229D04C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31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41BD0F-FEBE-1E4B-9CDE-21A01BC72E0B}"/>
              </a:ext>
            </a:extLst>
          </p:cNvPr>
          <p:cNvSpPr/>
          <p:nvPr/>
        </p:nvSpPr>
        <p:spPr>
          <a:xfrm>
            <a:off x="504985" y="684953"/>
            <a:ext cx="3514562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Robot turn around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DD2F0D7-7B72-EE4E-B3A8-BA7A30CF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3670" y="3377297"/>
            <a:ext cx="1379096" cy="9559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4378F8-8ACB-4242-9790-68F7D0CD93FB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1503218" y="1949998"/>
            <a:ext cx="0" cy="1215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DEFF9E-735E-B04D-B8FD-738C4259CA3F}"/>
              </a:ext>
            </a:extLst>
          </p:cNvPr>
          <p:cNvCxnSpPr>
            <a:stCxn id="7" idx="0"/>
          </p:cNvCxnSpPr>
          <p:nvPr/>
        </p:nvCxnSpPr>
        <p:spPr>
          <a:xfrm>
            <a:off x="1981200" y="3855279"/>
            <a:ext cx="13999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6DD53A-577F-D340-93FD-357B7567DC21}"/>
              </a:ext>
            </a:extLst>
          </p:cNvPr>
          <p:cNvSpPr txBox="1"/>
          <p:nvPr/>
        </p:nvSpPr>
        <p:spPr>
          <a:xfrm>
            <a:off x="1115789" y="178095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2B364-DF03-8844-84FC-31DFA98A0BA7}"/>
              </a:ext>
            </a:extLst>
          </p:cNvPr>
          <p:cNvSpPr txBox="1"/>
          <p:nvPr/>
        </p:nvSpPr>
        <p:spPr>
          <a:xfrm>
            <a:off x="3381153" y="369722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X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D62C31EF-9672-2646-A98A-962645469020}"/>
              </a:ext>
            </a:extLst>
          </p:cNvPr>
          <p:cNvSpPr/>
          <p:nvPr/>
        </p:nvSpPr>
        <p:spPr>
          <a:xfrm rot="5400000">
            <a:off x="320992" y="2358783"/>
            <a:ext cx="2021957" cy="270732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FF8716-C63C-8E41-9F2D-4D4973D6A10E}"/>
              </a:ext>
            </a:extLst>
          </p:cNvPr>
          <p:cNvSpPr txBox="1"/>
          <p:nvPr/>
        </p:nvSpPr>
        <p:spPr>
          <a:xfrm>
            <a:off x="2704925" y="3924528"/>
            <a:ext cx="22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42D576-F275-AF4C-9167-17939DDA455B}"/>
              </a:ext>
            </a:extLst>
          </p:cNvPr>
          <p:cNvSpPr txBox="1"/>
          <p:nvPr/>
        </p:nvSpPr>
        <p:spPr>
          <a:xfrm>
            <a:off x="1353664" y="496725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C828DF-874D-FF40-A107-D22350C63710}"/>
              </a:ext>
            </a:extLst>
          </p:cNvPr>
          <p:cNvSpPr/>
          <p:nvPr/>
        </p:nvSpPr>
        <p:spPr>
          <a:xfrm>
            <a:off x="1257815" y="4544827"/>
            <a:ext cx="309700" cy="285659"/>
          </a:xfrm>
          <a:prstGeom prst="ellipse">
            <a:avLst/>
          </a:prstGeom>
          <a:solidFill>
            <a:srgbClr val="FF9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310314-CB42-9C41-8CBC-82919FFB029C}"/>
              </a:ext>
            </a:extLst>
          </p:cNvPr>
          <p:cNvSpPr/>
          <p:nvPr/>
        </p:nvSpPr>
        <p:spPr>
          <a:xfrm>
            <a:off x="2550075" y="3687378"/>
            <a:ext cx="309700" cy="285659"/>
          </a:xfrm>
          <a:prstGeom prst="ellipse">
            <a:avLst/>
          </a:prstGeom>
          <a:solidFill>
            <a:srgbClr val="FF9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620E44-D5A5-C14E-B08B-3D798140BFF3}"/>
                  </a:ext>
                </a:extLst>
              </p:cNvPr>
              <p:cNvSpPr txBox="1"/>
              <p:nvPr/>
            </p:nvSpPr>
            <p:spPr>
              <a:xfrm>
                <a:off x="2390367" y="4584927"/>
                <a:ext cx="393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620E44-D5A5-C14E-B08B-3D798140B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367" y="4584927"/>
                <a:ext cx="393185" cy="276999"/>
              </a:xfrm>
              <a:prstGeom prst="rect">
                <a:avLst/>
              </a:prstGeom>
              <a:blipFill>
                <a:blip r:embed="rId4"/>
                <a:stretch>
                  <a:fillRect l="-12500" b="-833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A90F15-68C1-1D4B-9479-51ADED87F15B}"/>
                  </a:ext>
                </a:extLst>
              </p:cNvPr>
              <p:cNvSpPr txBox="1"/>
              <p:nvPr/>
            </p:nvSpPr>
            <p:spPr>
              <a:xfrm>
                <a:off x="4904149" y="862980"/>
                <a:ext cx="172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𝐵𝑜𝑑𝑦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=220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A90F15-68C1-1D4B-9479-51ADED87F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149" y="862980"/>
                <a:ext cx="1724768" cy="276999"/>
              </a:xfrm>
              <a:prstGeom prst="rect">
                <a:avLst/>
              </a:prstGeom>
              <a:blipFill>
                <a:blip r:embed="rId5"/>
                <a:stretch>
                  <a:fillRect l="-3650" t="-9091" r="-1460" b="-40909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6040F6-EC58-EF46-8902-F9B4DAB9D5B4}"/>
                  </a:ext>
                </a:extLst>
              </p:cNvPr>
              <p:cNvSpPr txBox="1"/>
              <p:nvPr/>
            </p:nvSpPr>
            <p:spPr>
              <a:xfrm>
                <a:off x="4897061" y="1223174"/>
                <a:ext cx="2774990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6040F6-EC58-EF46-8902-F9B4DAB9D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061" y="1223174"/>
                <a:ext cx="2774990" cy="524118"/>
              </a:xfrm>
              <a:prstGeom prst="rect">
                <a:avLst/>
              </a:prstGeom>
              <a:blipFill>
                <a:blip r:embed="rId6"/>
                <a:stretch>
                  <a:fillRect l="-455" t="-4762" r="-909" b="-1428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6CEB0A-CFFE-8C4D-B880-869A2BA1EA79}"/>
                  </a:ext>
                </a:extLst>
              </p:cNvPr>
              <p:cNvSpPr txBox="1"/>
              <p:nvPr/>
            </p:nvSpPr>
            <p:spPr>
              <a:xfrm>
                <a:off x="4897061" y="1830487"/>
                <a:ext cx="833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H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=90°</m:t>
                      </m:r>
                    </m:oMath>
                  </m:oMathPara>
                </a14:m>
                <a:endParaRPr lang="en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6CEB0A-CFFE-8C4D-B880-869A2BA1E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061" y="1830487"/>
                <a:ext cx="833883" cy="276999"/>
              </a:xfrm>
              <a:prstGeom prst="rect">
                <a:avLst/>
              </a:prstGeom>
              <a:blipFill>
                <a:blip r:embed="rId7"/>
                <a:stretch>
                  <a:fillRect l="-5970" r="-5970" b="-4348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BCC5F5-9753-3D40-A2C2-B1CF47EA3532}"/>
                  </a:ext>
                </a:extLst>
              </p:cNvPr>
              <p:cNvSpPr txBox="1"/>
              <p:nvPr/>
            </p:nvSpPr>
            <p:spPr>
              <a:xfrm>
                <a:off x="5314002" y="2139405"/>
                <a:ext cx="1799403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BCC5F5-9753-3D40-A2C2-B1CF47EA3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002" y="2139405"/>
                <a:ext cx="1799403" cy="522707"/>
              </a:xfrm>
              <a:prstGeom prst="rect">
                <a:avLst/>
              </a:prstGeom>
              <a:blipFill>
                <a:blip r:embed="rId8"/>
                <a:stretch>
                  <a:fillRect l="-2797" t="-2381" r="-2098" b="-1428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1DD98B-AA5D-A247-96CA-C8E9375C9C95}"/>
                  </a:ext>
                </a:extLst>
              </p:cNvPr>
              <p:cNvSpPr txBox="1"/>
              <p:nvPr/>
            </p:nvSpPr>
            <p:spPr>
              <a:xfrm>
                <a:off x="4897061" y="2859367"/>
                <a:ext cx="350390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∙110∙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=172.78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1DD98B-AA5D-A247-96CA-C8E9375C9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061" y="2859367"/>
                <a:ext cx="3503908" cy="520399"/>
              </a:xfrm>
              <a:prstGeom prst="rect">
                <a:avLst/>
              </a:prstGeom>
              <a:blipFill>
                <a:blip r:embed="rId9"/>
                <a:stretch>
                  <a:fillRect l="-1083" t="-4878" r="-361" b="-1463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C117AA-3057-584A-A9CB-EBBDBEF10022}"/>
                  </a:ext>
                </a:extLst>
              </p:cNvPr>
              <p:cNvSpPr txBox="1"/>
              <p:nvPr/>
            </p:nvSpPr>
            <p:spPr>
              <a:xfrm>
                <a:off x="4904149" y="3586798"/>
                <a:ext cx="419877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0.0064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172.78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0.0064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=26996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C117AA-3057-584A-A9CB-EBBDBEF10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149" y="3586798"/>
                <a:ext cx="4198778" cy="520399"/>
              </a:xfrm>
              <a:prstGeom prst="rect">
                <a:avLst/>
              </a:prstGeom>
              <a:blipFill>
                <a:blip r:embed="rId10"/>
                <a:stretch>
                  <a:fillRect l="-1205" t="-4762" r="-1807" b="-1190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CF1474DE-607B-D448-BBF9-92F16F1031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6851" y="4356639"/>
            <a:ext cx="70104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20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32</a:t>
            </a:fld>
            <a:endParaRPr lang="en-TH"/>
          </a:p>
        </p:txBody>
      </p:sp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55AC07ED-8BCB-5641-8625-07AA8415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38225" y="1827068"/>
            <a:ext cx="1379096" cy="95596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E6376F-45B4-0240-9ADC-CA6A7B6B1C78}"/>
              </a:ext>
            </a:extLst>
          </p:cNvPr>
          <p:cNvCxnSpPr>
            <a:cxnSpLocks/>
            <a:stCxn id="16" idx="1"/>
          </p:cNvCxnSpPr>
          <p:nvPr/>
        </p:nvCxnSpPr>
        <p:spPr>
          <a:xfrm flipV="1">
            <a:off x="6427773" y="399769"/>
            <a:ext cx="0" cy="1215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3D1DF7-FD13-B94B-AB4A-08BF3C3031CF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6905755" y="2305050"/>
            <a:ext cx="13999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54411B-108C-2742-8789-A4AB8C85B53B}"/>
              </a:ext>
            </a:extLst>
          </p:cNvPr>
          <p:cNvSpPr txBox="1"/>
          <p:nvPr/>
        </p:nvSpPr>
        <p:spPr>
          <a:xfrm>
            <a:off x="6040344" y="23072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D39962-77A2-FD49-9541-918329543463}"/>
              </a:ext>
            </a:extLst>
          </p:cNvPr>
          <p:cNvSpPr txBox="1"/>
          <p:nvPr/>
        </p:nvSpPr>
        <p:spPr>
          <a:xfrm>
            <a:off x="8305708" y="214699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X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121A9EF6-975B-6440-B560-09C7C4A2F01C}"/>
              </a:ext>
            </a:extLst>
          </p:cNvPr>
          <p:cNvSpPr/>
          <p:nvPr/>
        </p:nvSpPr>
        <p:spPr>
          <a:xfrm rot="5400000">
            <a:off x="5237505" y="822563"/>
            <a:ext cx="2021957" cy="270732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8C4913-9DE7-E74A-A662-231612A4E9B6}"/>
              </a:ext>
            </a:extLst>
          </p:cNvPr>
          <p:cNvSpPr txBox="1"/>
          <p:nvPr/>
        </p:nvSpPr>
        <p:spPr>
          <a:xfrm>
            <a:off x="7629480" y="2374299"/>
            <a:ext cx="22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621556-E3B6-1243-ACE8-69CDC149B332}"/>
              </a:ext>
            </a:extLst>
          </p:cNvPr>
          <p:cNvSpPr txBox="1"/>
          <p:nvPr/>
        </p:nvSpPr>
        <p:spPr>
          <a:xfrm>
            <a:off x="6272923" y="335613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A0ABDE-D5B3-654C-94CA-4FDE7C60CBDD}"/>
              </a:ext>
            </a:extLst>
          </p:cNvPr>
          <p:cNvSpPr/>
          <p:nvPr/>
        </p:nvSpPr>
        <p:spPr>
          <a:xfrm>
            <a:off x="6231261" y="3054987"/>
            <a:ext cx="309700" cy="285659"/>
          </a:xfrm>
          <a:prstGeom prst="ellipse">
            <a:avLst/>
          </a:prstGeom>
          <a:solidFill>
            <a:srgbClr val="FF9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26A1BC8-6E47-6D4A-9305-5FBCD978B997}"/>
              </a:ext>
            </a:extLst>
          </p:cNvPr>
          <p:cNvSpPr/>
          <p:nvPr/>
        </p:nvSpPr>
        <p:spPr>
          <a:xfrm>
            <a:off x="7474630" y="2137149"/>
            <a:ext cx="309700" cy="285659"/>
          </a:xfrm>
          <a:prstGeom prst="ellipse">
            <a:avLst/>
          </a:prstGeom>
          <a:solidFill>
            <a:srgbClr val="FF9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F4D220-34E2-804F-A8F2-7C3805E28748}"/>
                  </a:ext>
                </a:extLst>
              </p:cNvPr>
              <p:cNvSpPr txBox="1"/>
              <p:nvPr/>
            </p:nvSpPr>
            <p:spPr>
              <a:xfrm>
                <a:off x="7314922" y="3034698"/>
                <a:ext cx="393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F4D220-34E2-804F-A8F2-7C3805E2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922" y="3034698"/>
                <a:ext cx="393185" cy="276999"/>
              </a:xfrm>
              <a:prstGeom prst="rect">
                <a:avLst/>
              </a:prstGeom>
              <a:blipFill>
                <a:blip r:embed="rId3"/>
                <a:stretch>
                  <a:fillRect l="-16129" r="-3226" b="-1363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3A1E2F-C73E-B544-B55B-A4F42562E716}"/>
              </a:ext>
            </a:extLst>
          </p:cNvPr>
          <p:cNvCxnSpPr>
            <a:cxnSpLocks/>
          </p:cNvCxnSpPr>
          <p:nvPr/>
        </p:nvCxnSpPr>
        <p:spPr>
          <a:xfrm flipH="1">
            <a:off x="5070605" y="2994598"/>
            <a:ext cx="1118177" cy="0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B05DD7-E4EF-F54A-B829-FB08845ECBBD}"/>
              </a:ext>
            </a:extLst>
          </p:cNvPr>
          <p:cNvCxnSpPr>
            <a:cxnSpLocks/>
          </p:cNvCxnSpPr>
          <p:nvPr/>
        </p:nvCxnSpPr>
        <p:spPr>
          <a:xfrm>
            <a:off x="6632833" y="1676400"/>
            <a:ext cx="1221248" cy="0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321552-A4E5-514D-967B-ADBE6822A193}"/>
                  </a:ext>
                </a:extLst>
              </p:cNvPr>
              <p:cNvSpPr txBox="1"/>
              <p:nvPr/>
            </p:nvSpPr>
            <p:spPr>
              <a:xfrm>
                <a:off x="4585650" y="2842629"/>
                <a:ext cx="464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321552-A4E5-514D-967B-ADBE6822A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50" y="2842629"/>
                <a:ext cx="464871" cy="276999"/>
              </a:xfrm>
              <a:prstGeom prst="rect">
                <a:avLst/>
              </a:prstGeom>
              <a:blipFill>
                <a:blip r:embed="rId4"/>
                <a:stretch>
                  <a:fillRect r="-2632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ABBBBF-E2EA-CB41-A754-24441E7BAF92}"/>
                  </a:ext>
                </a:extLst>
              </p:cNvPr>
              <p:cNvSpPr txBox="1"/>
              <p:nvPr/>
            </p:nvSpPr>
            <p:spPr>
              <a:xfrm>
                <a:off x="7944163" y="1537900"/>
                <a:ext cx="271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ABBBBF-E2EA-CB41-A754-24441E7BA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163" y="1537900"/>
                <a:ext cx="271933" cy="276999"/>
              </a:xfrm>
              <a:prstGeom prst="rect">
                <a:avLst/>
              </a:prstGeom>
              <a:blipFill>
                <a:blip r:embed="rId5"/>
                <a:stretch>
                  <a:fillRect l="-17391" b="-833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7C5F1F8-FA3D-E54C-83EC-40E391A9A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78" y="3698357"/>
            <a:ext cx="10363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1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33</a:t>
            </a:fld>
            <a:endParaRPr lang="en-TH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4A4EEC-2B41-AA43-A7E5-19D921258B49}"/>
              </a:ext>
            </a:extLst>
          </p:cNvPr>
          <p:cNvSpPr/>
          <p:nvPr/>
        </p:nvSpPr>
        <p:spPr>
          <a:xfrm>
            <a:off x="504985" y="684953"/>
            <a:ext cx="3195145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Rectangle move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B98E355-B66A-F243-95ED-87028A79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93" y="4973339"/>
            <a:ext cx="1196424" cy="8293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2B19BA-FAC2-9748-B65D-31E6322D531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585605" y="1884661"/>
            <a:ext cx="0" cy="3088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A0A925-036C-E540-8BE7-15DECA1EC0C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183817" y="5372101"/>
            <a:ext cx="3226383" cy="15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770024-7D36-244A-B742-82EAC1FC591E}"/>
              </a:ext>
            </a:extLst>
          </p:cNvPr>
          <p:cNvSpPr txBox="1"/>
          <p:nvPr/>
        </p:nvSpPr>
        <p:spPr>
          <a:xfrm>
            <a:off x="1138061" y="188466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E3F5E8-922E-C047-A61D-802ED3A34D06}"/>
              </a:ext>
            </a:extLst>
          </p:cNvPr>
          <p:cNvSpPr txBox="1"/>
          <p:nvPr/>
        </p:nvSpPr>
        <p:spPr>
          <a:xfrm>
            <a:off x="5105308" y="536205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855FF9-EF8E-F048-A732-3501DE66A13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585605" y="3806309"/>
            <a:ext cx="0" cy="1167030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40D3A8-8135-C648-8A81-4E1F2B21F80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183817" y="5372101"/>
            <a:ext cx="1613191" cy="15908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453E3C-BFC4-1742-8A87-A56407EADA6A}"/>
              </a:ext>
            </a:extLst>
          </p:cNvPr>
          <p:cNvCxnSpPr>
            <a:cxnSpLocks/>
          </p:cNvCxnSpPr>
          <p:nvPr/>
        </p:nvCxnSpPr>
        <p:spPr>
          <a:xfrm>
            <a:off x="1585605" y="3219987"/>
            <a:ext cx="1613189" cy="0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DFE761-5FD1-D64E-860D-E3846CF7D8BD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3797008" y="3219987"/>
            <a:ext cx="2333" cy="1561856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D84DADD0-0D56-0B48-A01D-DF7F37EC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4519" y="2807903"/>
            <a:ext cx="1196424" cy="829340"/>
          </a:xfrm>
          <a:prstGeom prst="rect">
            <a:avLst/>
          </a:prstGeom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62BA2BEA-1CD1-A04C-987A-F5E86F6E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98794" y="2709530"/>
            <a:ext cx="1196424" cy="829340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72ADE058-804B-2646-BCBE-3C1EECFB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01129" y="4965385"/>
            <a:ext cx="1196424" cy="829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73CF8B-49D5-2E4A-B2C3-77EBCE1AFA5E}"/>
                  </a:ext>
                </a:extLst>
              </p:cNvPr>
              <p:cNvSpPr txBox="1"/>
              <p:nvPr/>
            </p:nvSpPr>
            <p:spPr>
              <a:xfrm>
                <a:off x="360856" y="4856978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73CF8B-49D5-2E4A-B2C3-77EBCE1AF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6" y="4856978"/>
                <a:ext cx="725070" cy="276999"/>
              </a:xfrm>
              <a:prstGeom prst="rect">
                <a:avLst/>
              </a:prstGeom>
              <a:blipFill>
                <a:blip r:embed="rId4"/>
                <a:stretch>
                  <a:fillRect l="-6897" r="-1724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3645DB-E430-1A46-91CE-5A1EA239D0FF}"/>
                  </a:ext>
                </a:extLst>
              </p:cNvPr>
              <p:cNvSpPr txBox="1"/>
              <p:nvPr/>
            </p:nvSpPr>
            <p:spPr>
              <a:xfrm>
                <a:off x="363517" y="3081487"/>
                <a:ext cx="719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3645DB-E430-1A46-91CE-5A1EA239D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17" y="3081487"/>
                <a:ext cx="719748" cy="276999"/>
              </a:xfrm>
              <a:prstGeom prst="rect">
                <a:avLst/>
              </a:prstGeom>
              <a:blipFill>
                <a:blip r:embed="rId5"/>
                <a:stretch>
                  <a:fillRect l="-6897" r="-1724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6AC1F0-7D7E-B548-8CFF-B339E7E6FC3E}"/>
                  </a:ext>
                </a:extLst>
              </p:cNvPr>
              <p:cNvSpPr txBox="1"/>
              <p:nvPr/>
            </p:nvSpPr>
            <p:spPr>
              <a:xfrm>
                <a:off x="4445020" y="3052674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6AC1F0-7D7E-B548-8CFF-B339E7E6F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20" y="3052674"/>
                <a:ext cx="725070" cy="276999"/>
              </a:xfrm>
              <a:prstGeom prst="rect">
                <a:avLst/>
              </a:prstGeom>
              <a:blipFill>
                <a:blip r:embed="rId6"/>
                <a:stretch>
                  <a:fillRect l="-5085" r="-1695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685BF0-95FA-154E-8C65-B88EDFBD4628}"/>
                  </a:ext>
                </a:extLst>
              </p:cNvPr>
              <p:cNvSpPr txBox="1"/>
              <p:nvPr/>
            </p:nvSpPr>
            <p:spPr>
              <a:xfrm>
                <a:off x="4445020" y="4856978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685BF0-95FA-154E-8C65-B88EDFBD4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20" y="4856978"/>
                <a:ext cx="725070" cy="276999"/>
              </a:xfrm>
              <a:prstGeom prst="rect">
                <a:avLst/>
              </a:prstGeom>
              <a:blipFill>
                <a:blip r:embed="rId7"/>
                <a:stretch>
                  <a:fillRect l="-5085" r="-1695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C188AE83-46CD-2B4A-9A4A-9354E1D2F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322" y="2069327"/>
            <a:ext cx="4064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93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34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353804-18A5-B448-B272-06D09718314F}"/>
              </a:ext>
            </a:extLst>
          </p:cNvPr>
          <p:cNvSpPr/>
          <p:nvPr/>
        </p:nvSpPr>
        <p:spPr>
          <a:xfrm>
            <a:off x="504985" y="684953"/>
            <a:ext cx="3195145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Triangle move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40D5BF-1A78-8147-850A-F21846313F3A}"/>
              </a:ext>
            </a:extLst>
          </p:cNvPr>
          <p:cNvCxnSpPr>
            <a:cxnSpLocks/>
          </p:cNvCxnSpPr>
          <p:nvPr/>
        </p:nvCxnSpPr>
        <p:spPr>
          <a:xfrm flipV="1">
            <a:off x="1512007" y="2000251"/>
            <a:ext cx="0" cy="30270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FC47D9-7A87-814B-8C69-3DFB2992731A}"/>
              </a:ext>
            </a:extLst>
          </p:cNvPr>
          <p:cNvCxnSpPr>
            <a:cxnSpLocks/>
          </p:cNvCxnSpPr>
          <p:nvPr/>
        </p:nvCxnSpPr>
        <p:spPr>
          <a:xfrm>
            <a:off x="2110219" y="5441935"/>
            <a:ext cx="32047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790DFB7F-07B3-A64A-ADF6-57BF70E4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3564">
            <a:off x="1092907" y="4782736"/>
            <a:ext cx="1196424" cy="829340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00ADFEAD-C201-754E-B687-CECD3295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517449" y="2583004"/>
            <a:ext cx="1196424" cy="829340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5E745F76-1761-044C-8886-5B550778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16588" y="4900874"/>
            <a:ext cx="1196424" cy="8293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7721E9-9C79-EA47-B21C-769110DEAB79}"/>
              </a:ext>
            </a:extLst>
          </p:cNvPr>
          <p:cNvCxnSpPr/>
          <p:nvPr/>
        </p:nvCxnSpPr>
        <p:spPr>
          <a:xfrm flipV="1">
            <a:off x="2102557" y="3257550"/>
            <a:ext cx="1414892" cy="1459781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33045B-3436-B843-8AB7-1DF8671AE93E}"/>
              </a:ext>
            </a:extLst>
          </p:cNvPr>
          <p:cNvCxnSpPr>
            <a:stCxn id="16" idx="0"/>
            <a:endCxn id="17" idx="3"/>
          </p:cNvCxnSpPr>
          <p:nvPr/>
        </p:nvCxnSpPr>
        <p:spPr>
          <a:xfrm flipH="1">
            <a:off x="4114800" y="3412344"/>
            <a:ext cx="861" cy="1304988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C73950-0023-CB4A-9135-DC239093662E}"/>
              </a:ext>
            </a:extLst>
          </p:cNvPr>
          <p:cNvCxnSpPr>
            <a:cxnSpLocks/>
          </p:cNvCxnSpPr>
          <p:nvPr/>
        </p:nvCxnSpPr>
        <p:spPr>
          <a:xfrm flipH="1">
            <a:off x="2110219" y="5441935"/>
            <a:ext cx="1589912" cy="0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0E389F-295C-B84D-8FD4-008A136ACD95}"/>
                  </a:ext>
                </a:extLst>
              </p:cNvPr>
              <p:cNvSpPr txBox="1"/>
              <p:nvPr/>
            </p:nvSpPr>
            <p:spPr>
              <a:xfrm>
                <a:off x="424296" y="4863257"/>
                <a:ext cx="719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0E389F-295C-B84D-8FD4-008A136AC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96" y="4863257"/>
                <a:ext cx="719748" cy="276999"/>
              </a:xfrm>
              <a:prstGeom prst="rect">
                <a:avLst/>
              </a:prstGeom>
              <a:blipFill>
                <a:blip r:embed="rId3"/>
                <a:stretch>
                  <a:fillRect l="-6897" r="-1724" b="-1818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2EAE29-41FD-5842-AC21-8B5E07C65DFB}"/>
                  </a:ext>
                </a:extLst>
              </p:cNvPr>
              <p:cNvSpPr txBox="1"/>
              <p:nvPr/>
            </p:nvSpPr>
            <p:spPr>
              <a:xfrm>
                <a:off x="2810003" y="2452304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2EAE29-41FD-5842-AC21-8B5E07C6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03" y="2452304"/>
                <a:ext cx="725070" cy="276999"/>
              </a:xfrm>
              <a:prstGeom prst="rect">
                <a:avLst/>
              </a:prstGeom>
              <a:blipFill>
                <a:blip r:embed="rId4"/>
                <a:stretch>
                  <a:fillRect l="-6897" r="-1724" b="-833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8A99A-87A7-8A4F-A8B3-16994023F1E4}"/>
                  </a:ext>
                </a:extLst>
              </p:cNvPr>
              <p:cNvSpPr txBox="1"/>
              <p:nvPr/>
            </p:nvSpPr>
            <p:spPr>
              <a:xfrm>
                <a:off x="4824996" y="3119050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8A99A-87A7-8A4F-A8B3-16994023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996" y="3119050"/>
                <a:ext cx="725070" cy="276999"/>
              </a:xfrm>
              <a:prstGeom prst="rect">
                <a:avLst/>
              </a:prstGeom>
              <a:blipFill>
                <a:blip r:embed="rId5"/>
                <a:stretch>
                  <a:fillRect l="-8772" r="-3509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A209F3-FEAE-3940-9871-B1784473843F}"/>
                  </a:ext>
                </a:extLst>
              </p:cNvPr>
              <p:cNvSpPr txBox="1"/>
              <p:nvPr/>
            </p:nvSpPr>
            <p:spPr>
              <a:xfrm>
                <a:off x="3700130" y="5987987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A209F3-FEAE-3940-9871-B1784473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130" y="5987987"/>
                <a:ext cx="725070" cy="276999"/>
              </a:xfrm>
              <a:prstGeom prst="rect">
                <a:avLst/>
              </a:prstGeom>
              <a:blipFill>
                <a:blip r:embed="rId6"/>
                <a:stretch>
                  <a:fillRect l="-6897" r="-1724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DAACE6B-F1B1-DE4D-97B1-A927287CB74B}"/>
              </a:ext>
            </a:extLst>
          </p:cNvPr>
          <p:cNvSpPr txBox="1"/>
          <p:nvPr/>
        </p:nvSpPr>
        <p:spPr>
          <a:xfrm>
            <a:off x="1138061" y="188466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D5F76-741F-AE46-83BD-19FB989A93D5}"/>
              </a:ext>
            </a:extLst>
          </p:cNvPr>
          <p:cNvSpPr txBox="1"/>
          <p:nvPr/>
        </p:nvSpPr>
        <p:spPr>
          <a:xfrm>
            <a:off x="4901643" y="549318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X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0E5D0C5-0C95-FA46-B105-4C11C9722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939" y="2216743"/>
            <a:ext cx="3810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95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35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07CDAEA-0CB6-384C-9685-5666BEAE1740}"/>
              </a:ext>
            </a:extLst>
          </p:cNvPr>
          <p:cNvSpPr/>
          <p:nvPr/>
        </p:nvSpPr>
        <p:spPr>
          <a:xfrm>
            <a:off x="504985" y="684953"/>
            <a:ext cx="3195145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b="1" dirty="0">
                <a:latin typeface="Helvetica" pitchFamily="2" charset="0"/>
              </a:rPr>
              <a:t>Calibration</a:t>
            </a:r>
          </a:p>
        </p:txBody>
      </p:sp>
      <p:pic>
        <p:nvPicPr>
          <p:cNvPr id="5" name="tmp_v4738805805054351588" descr="tmp_v4738805805054351588">
            <a:hlinkClick r:id="" action="ppaction://media"/>
            <a:extLst>
              <a:ext uri="{FF2B5EF4-FFF2-40B4-BE49-F238E27FC236}">
                <a16:creationId xmlns:a16="http://schemas.microsoft.com/office/drawing/2014/main" id="{CBBE586E-737E-4642-B380-116BD9DEB2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9243" y="1940312"/>
            <a:ext cx="6533513" cy="36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0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36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6F826F-57DF-C54A-B64A-1C4CDC250A5E}"/>
              </a:ext>
            </a:extLst>
          </p:cNvPr>
          <p:cNvSpPr/>
          <p:nvPr/>
        </p:nvSpPr>
        <p:spPr>
          <a:xfrm>
            <a:off x="4919742" y="440767"/>
            <a:ext cx="2352515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Test field</a:t>
            </a:r>
            <a:endParaRPr lang="en-TH" sz="2800" b="1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8F322-F941-3247-9C9B-579A85DA1873}"/>
              </a:ext>
            </a:extLst>
          </p:cNvPr>
          <p:cNvSpPr txBox="1"/>
          <p:nvPr/>
        </p:nvSpPr>
        <p:spPr>
          <a:xfrm>
            <a:off x="5663902" y="5625992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latin typeface="Helvetica" pitchFamily="2" charset="0"/>
              </a:rPr>
              <a:t>1ft x 1ft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35655-127D-7D4C-941D-7579B7FF8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" r="14721"/>
          <a:stretch/>
        </p:blipFill>
        <p:spPr>
          <a:xfrm>
            <a:off x="481361" y="1936840"/>
            <a:ext cx="3100040" cy="2984317"/>
          </a:xfrm>
          <a:prstGeom prst="rect">
            <a:avLst/>
          </a:prstGeom>
        </p:spPr>
      </p:pic>
      <p:pic>
        <p:nvPicPr>
          <p:cNvPr id="11" name="Picture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971BBFBA-9F55-CD43-8823-ECE79969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936840"/>
            <a:ext cx="2998399" cy="2984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372893-F663-E048-A783-AB6B25CA9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" r="14721"/>
          <a:stretch/>
        </p:blipFill>
        <p:spPr>
          <a:xfrm>
            <a:off x="4545979" y="1955891"/>
            <a:ext cx="3100040" cy="2984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10B111-BB6A-B34A-A077-9DB375821428}"/>
              </a:ext>
            </a:extLst>
          </p:cNvPr>
          <p:cNvSpPr txBox="1"/>
          <p:nvPr/>
        </p:nvSpPr>
        <p:spPr>
          <a:xfrm>
            <a:off x="1456840" y="536438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rgbClr val="FF9B8C"/>
                </a:solidFill>
                <a:latin typeface="Helvetica" pitchFamily="2" charset="0"/>
              </a:rPr>
              <a:t>Start point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AC8E9A-79E9-8A4B-956A-B1506EB014E1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007390" y="4700907"/>
            <a:ext cx="449450" cy="894308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95FA1-F91D-3541-9ADD-4742F4D9904D}"/>
              </a:ext>
            </a:extLst>
          </p:cNvPr>
          <p:cNvCxnSpPr/>
          <p:nvPr/>
        </p:nvCxnSpPr>
        <p:spPr>
          <a:xfrm>
            <a:off x="1177871" y="4494508"/>
            <a:ext cx="1826700" cy="0"/>
          </a:xfrm>
          <a:prstGeom prst="straightConnector1">
            <a:avLst/>
          </a:prstGeom>
          <a:ln w="57150">
            <a:solidFill>
              <a:srgbClr val="FF9B8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B79B6A-1180-0040-AC1D-15FDC420BF43}"/>
              </a:ext>
            </a:extLst>
          </p:cNvPr>
          <p:cNvCxnSpPr/>
          <p:nvPr/>
        </p:nvCxnSpPr>
        <p:spPr>
          <a:xfrm>
            <a:off x="1118031" y="2322163"/>
            <a:ext cx="1826700" cy="0"/>
          </a:xfrm>
          <a:prstGeom prst="straightConnector1">
            <a:avLst/>
          </a:prstGeom>
          <a:ln w="57150">
            <a:solidFill>
              <a:srgbClr val="FF9B8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539AEC-CE56-DE4B-92B7-60173D695152}"/>
              </a:ext>
            </a:extLst>
          </p:cNvPr>
          <p:cNvCxnSpPr>
            <a:cxnSpLocks/>
          </p:cNvCxnSpPr>
          <p:nvPr/>
        </p:nvCxnSpPr>
        <p:spPr>
          <a:xfrm flipV="1">
            <a:off x="910766" y="2510725"/>
            <a:ext cx="0" cy="1888210"/>
          </a:xfrm>
          <a:prstGeom prst="straightConnector1">
            <a:avLst/>
          </a:prstGeom>
          <a:ln w="57150">
            <a:solidFill>
              <a:srgbClr val="FF9B8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E011FB-4A28-374F-B746-E28014D48AD1}"/>
              </a:ext>
            </a:extLst>
          </p:cNvPr>
          <p:cNvCxnSpPr>
            <a:cxnSpLocks/>
          </p:cNvCxnSpPr>
          <p:nvPr/>
        </p:nvCxnSpPr>
        <p:spPr>
          <a:xfrm flipV="1">
            <a:off x="3186434" y="2322163"/>
            <a:ext cx="0" cy="1888210"/>
          </a:xfrm>
          <a:prstGeom prst="straightConnector1">
            <a:avLst/>
          </a:prstGeom>
          <a:ln w="57150">
            <a:solidFill>
              <a:srgbClr val="FF9B8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45B9EE-5C02-1843-952D-C26C9AD09E98}"/>
              </a:ext>
            </a:extLst>
          </p:cNvPr>
          <p:cNvSpPr txBox="1"/>
          <p:nvPr/>
        </p:nvSpPr>
        <p:spPr>
          <a:xfrm>
            <a:off x="1941434" y="406404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rgbClr val="FF9B8C"/>
                </a:solidFill>
              </a:rPr>
              <a:t>1 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8F6E56-26F3-9943-9D7A-0CA5FFE852E4}"/>
              </a:ext>
            </a:extLst>
          </p:cNvPr>
          <p:cNvSpPr txBox="1"/>
          <p:nvPr/>
        </p:nvSpPr>
        <p:spPr>
          <a:xfrm>
            <a:off x="433816" y="32946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rgbClr val="FF9B8C"/>
                </a:solidFill>
              </a:rPr>
              <a:t>1 ft</a:t>
            </a:r>
          </a:p>
        </p:txBody>
      </p:sp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C203F71D-93BD-9F4C-9678-7ADE5D445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117" y="3829719"/>
            <a:ext cx="1510593" cy="1047116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04E7C73A-A83A-2D40-A5C3-2019F31C6FFC}"/>
              </a:ext>
            </a:extLst>
          </p:cNvPr>
          <p:cNvSpPr/>
          <p:nvPr/>
        </p:nvSpPr>
        <p:spPr>
          <a:xfrm>
            <a:off x="7050921" y="4198880"/>
            <a:ext cx="428185" cy="400110"/>
          </a:xfrm>
          <a:prstGeom prst="ellipse">
            <a:avLst/>
          </a:prstGeom>
          <a:solidFill>
            <a:srgbClr val="FF9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9005C8C-0C01-7342-A927-7A91549AA114}"/>
              </a:ext>
            </a:extLst>
          </p:cNvPr>
          <p:cNvSpPr/>
          <p:nvPr/>
        </p:nvSpPr>
        <p:spPr>
          <a:xfrm>
            <a:off x="7050920" y="2110615"/>
            <a:ext cx="428185" cy="400110"/>
          </a:xfrm>
          <a:prstGeom prst="ellipse">
            <a:avLst/>
          </a:prstGeom>
          <a:solidFill>
            <a:srgbClr val="FF9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35C7C2-8FEE-3742-85F5-510C3259EC53}"/>
              </a:ext>
            </a:extLst>
          </p:cNvPr>
          <p:cNvSpPr/>
          <p:nvPr/>
        </p:nvSpPr>
        <p:spPr>
          <a:xfrm>
            <a:off x="4760691" y="2139156"/>
            <a:ext cx="428185" cy="400110"/>
          </a:xfrm>
          <a:prstGeom prst="ellipse">
            <a:avLst/>
          </a:prstGeom>
          <a:solidFill>
            <a:srgbClr val="FF9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28049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37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98A2115-3E08-2846-857E-99E4B9F16A4F}"/>
              </a:ext>
            </a:extLst>
          </p:cNvPr>
          <p:cNvSpPr/>
          <p:nvPr/>
        </p:nvSpPr>
        <p:spPr>
          <a:xfrm>
            <a:off x="5035056" y="383617"/>
            <a:ext cx="3016664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Direct Drive test</a:t>
            </a:r>
            <a:endParaRPr lang="en-TH" sz="2800" b="1" dirty="0">
              <a:latin typeface="Helvetica" pitchFamily="2" charset="0"/>
            </a:endParaRPr>
          </a:p>
        </p:txBody>
      </p:sp>
      <p:pic>
        <p:nvPicPr>
          <p:cNvPr id="6" name="IMG_0224_GUL8Mm.mp4" descr="IMG_0224_GUL8Mm.mp4">
            <a:hlinkClick r:id="" action="ppaction://media"/>
            <a:extLst>
              <a:ext uri="{FF2B5EF4-FFF2-40B4-BE49-F238E27FC236}">
                <a16:creationId xmlns:a16="http://schemas.microsoft.com/office/drawing/2014/main" id="{987C3298-E24A-0C46-B56D-D9A21262CA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280" t="9492" b="18870"/>
          <a:stretch/>
        </p:blipFill>
        <p:spPr>
          <a:xfrm>
            <a:off x="2095026" y="1443387"/>
            <a:ext cx="3576795" cy="4912963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2D9643E-9A67-C446-AE14-49375BA6F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281" y="4076915"/>
            <a:ext cx="1761566" cy="12210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7DFCA6-F86E-AD42-800C-323DD2FD7E0B}"/>
              </a:ext>
            </a:extLst>
          </p:cNvPr>
          <p:cNvCxnSpPr/>
          <p:nvPr/>
        </p:nvCxnSpPr>
        <p:spPr>
          <a:xfrm flipV="1">
            <a:off x="8317952" y="3103587"/>
            <a:ext cx="0" cy="1273628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9A62A6-6DF3-A34D-BA9A-B520C36D501E}"/>
              </a:ext>
            </a:extLst>
          </p:cNvPr>
          <p:cNvCxnSpPr/>
          <p:nvPr/>
        </p:nvCxnSpPr>
        <p:spPr>
          <a:xfrm flipV="1">
            <a:off x="9809295" y="3103587"/>
            <a:ext cx="0" cy="1273628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074E2E-37CC-0149-9E0A-EF36B6A1ACEA}"/>
                  </a:ext>
                </a:extLst>
              </p:cNvPr>
              <p:cNvSpPr txBox="1"/>
              <p:nvPr/>
            </p:nvSpPr>
            <p:spPr>
              <a:xfrm>
                <a:off x="9663421" y="2826588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074E2E-37CC-0149-9E0A-EF36B6A1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421" y="2826588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B8602E-C574-6042-9C38-8EF74911E0EF}"/>
                  </a:ext>
                </a:extLst>
              </p:cNvPr>
              <p:cNvSpPr txBox="1"/>
              <p:nvPr/>
            </p:nvSpPr>
            <p:spPr>
              <a:xfrm>
                <a:off x="8192281" y="2826588"/>
                <a:ext cx="271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B8602E-C574-6042-9C38-8EF74911E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281" y="2826588"/>
                <a:ext cx="271933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83DF9D-4E68-CD49-AF19-FC374E19E6CE}"/>
              </a:ext>
            </a:extLst>
          </p:cNvPr>
          <p:cNvCxnSpPr>
            <a:cxnSpLocks/>
          </p:cNvCxnSpPr>
          <p:nvPr/>
        </p:nvCxnSpPr>
        <p:spPr>
          <a:xfrm flipV="1">
            <a:off x="9051006" y="2191908"/>
            <a:ext cx="0" cy="1885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55C9A1-F2EA-874F-8701-1F6A710F776B}"/>
              </a:ext>
            </a:extLst>
          </p:cNvPr>
          <p:cNvCxnSpPr/>
          <p:nvPr/>
        </p:nvCxnSpPr>
        <p:spPr>
          <a:xfrm>
            <a:off x="9953847" y="4694637"/>
            <a:ext cx="13999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5F371A-991F-974F-8CD4-EFA255021378}"/>
              </a:ext>
            </a:extLst>
          </p:cNvPr>
          <p:cNvSpPr txBox="1"/>
          <p:nvPr/>
        </p:nvSpPr>
        <p:spPr>
          <a:xfrm>
            <a:off x="8609172" y="219190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532CB9-074E-7545-96F0-E72BA7791A06}"/>
              </a:ext>
            </a:extLst>
          </p:cNvPr>
          <p:cNvSpPr txBox="1"/>
          <p:nvPr/>
        </p:nvSpPr>
        <p:spPr>
          <a:xfrm>
            <a:off x="11048908" y="47547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54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38</a:t>
            </a:fld>
            <a:endParaRPr lang="en-TH"/>
          </a:p>
        </p:txBody>
      </p:sp>
      <p:graphicFrame>
        <p:nvGraphicFramePr>
          <p:cNvPr id="3" name="Table 17">
            <a:extLst>
              <a:ext uri="{FF2B5EF4-FFF2-40B4-BE49-F238E27FC236}">
                <a16:creationId xmlns:a16="http://schemas.microsoft.com/office/drawing/2014/main" id="{6E5289B6-6FE0-104D-804B-3858AC1AD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457118"/>
              </p:ext>
            </p:extLst>
          </p:nvPr>
        </p:nvGraphicFramePr>
        <p:xfrm>
          <a:off x="614679" y="1145707"/>
          <a:ext cx="3728040" cy="409490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859316">
                  <a:extLst>
                    <a:ext uri="{9D8B030D-6E8A-4147-A177-3AD203B41FA5}">
                      <a16:colId xmlns:a16="http://schemas.microsoft.com/office/drawing/2014/main" val="691420541"/>
                    </a:ext>
                  </a:extLst>
                </a:gridCol>
                <a:gridCol w="1434362">
                  <a:extLst>
                    <a:ext uri="{9D8B030D-6E8A-4147-A177-3AD203B41FA5}">
                      <a16:colId xmlns:a16="http://schemas.microsoft.com/office/drawing/2014/main" val="3835034124"/>
                    </a:ext>
                  </a:extLst>
                </a:gridCol>
                <a:gridCol w="1434362">
                  <a:extLst>
                    <a:ext uri="{9D8B030D-6E8A-4147-A177-3AD203B41FA5}">
                      <a16:colId xmlns:a16="http://schemas.microsoft.com/office/drawing/2014/main" val="4172006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763190"/>
                  </a:ext>
                </a:extLst>
              </a:tr>
              <a:tr h="38650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4232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352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293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2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853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06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764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694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57217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B113E-180F-0A46-AC1B-A86B95093F06}"/>
                  </a:ext>
                </a:extLst>
              </p:cNvPr>
              <p:cNvSpPr txBox="1"/>
              <p:nvPr/>
            </p:nvSpPr>
            <p:spPr>
              <a:xfrm>
                <a:off x="5564051" y="2063628"/>
                <a:ext cx="6093095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𝑚𝑒𝑎𝑠𝑢𝑟𝑒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𝑜𝑟𝑖𝑔𝑖𝑛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𝑚𝑒𝑎𝑠𝑢𝑟𝑒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𝑜𝑟𝑖𝑔𝑖𝑛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B113E-180F-0A46-AC1B-A86B95093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051" y="2063628"/>
                <a:ext cx="6093095" cy="563680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67AB4-DA53-5E4B-BCC8-1B3CF2E3879E}"/>
                  </a:ext>
                </a:extLst>
              </p:cNvPr>
              <p:cNvSpPr txBox="1"/>
              <p:nvPr/>
            </p:nvSpPr>
            <p:spPr>
              <a:xfrm>
                <a:off x="5629274" y="2756723"/>
                <a:ext cx="519995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304−0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=304.02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67AB4-DA53-5E4B-BCC8-1B3CF2E3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274" y="2756723"/>
                <a:ext cx="5199950" cy="335413"/>
              </a:xfrm>
              <a:prstGeom prst="rect">
                <a:avLst/>
              </a:prstGeom>
              <a:blipFill>
                <a:blip r:embed="rId3"/>
                <a:stretch>
                  <a:fillRect l="-488" b="-28571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CD61E9-A94A-1E49-973B-BC84B335532C}"/>
                  </a:ext>
                </a:extLst>
              </p:cNvPr>
              <p:cNvSpPr txBox="1"/>
              <p:nvPr/>
            </p:nvSpPr>
            <p:spPr>
              <a:xfrm>
                <a:off x="5666467" y="3232782"/>
                <a:ext cx="4443973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304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=−89.24°</m:t>
                          </m:r>
                        </m:e>
                      </m:func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CD61E9-A94A-1E49-973B-BC84B3355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467" y="3232782"/>
                <a:ext cx="4443973" cy="526298"/>
              </a:xfrm>
              <a:prstGeom prst="rect">
                <a:avLst/>
              </a:prstGeom>
              <a:blipFill>
                <a:blip r:embed="rId4"/>
                <a:stretch>
                  <a:fillRect l="-855" t="-4651" r="-570" b="-930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1611275-2BAD-6F46-9FF8-110C285E5F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5323578"/>
              </p:ext>
            </p:extLst>
          </p:nvPr>
        </p:nvGraphicFramePr>
        <p:xfrm>
          <a:off x="6018239" y="4126533"/>
          <a:ext cx="5184721" cy="2162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FD8307-E7E4-CC4D-B744-CCB88EA3A19E}"/>
              </a:ext>
            </a:extLst>
          </p:cNvPr>
          <p:cNvSpPr txBox="1"/>
          <p:nvPr/>
        </p:nvSpPr>
        <p:spPr>
          <a:xfrm>
            <a:off x="6646518" y="1032885"/>
            <a:ext cx="2696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Average : </a:t>
            </a:r>
            <a:r>
              <a:rPr lang="en-TH" dirty="0">
                <a:solidFill>
                  <a:srgbClr val="92D050"/>
                </a:solidFill>
              </a:rPr>
              <a:t>X =  -4   </a:t>
            </a:r>
            <a:r>
              <a:rPr lang="en-TH" dirty="0"/>
              <a:t>, </a:t>
            </a:r>
            <a:r>
              <a:rPr lang="en-TH" dirty="0">
                <a:solidFill>
                  <a:srgbClr val="00B050"/>
                </a:solidFill>
              </a:rPr>
              <a:t>Y = 304</a:t>
            </a:r>
          </a:p>
          <a:p>
            <a:r>
              <a:rPr lang="en-TH" dirty="0"/>
              <a:t>SD.          : </a:t>
            </a:r>
            <a:r>
              <a:rPr lang="en-TH" dirty="0">
                <a:solidFill>
                  <a:srgbClr val="92D050"/>
                </a:solidFill>
              </a:rPr>
              <a:t>X = 6.03</a:t>
            </a:r>
            <a:r>
              <a:rPr lang="en-TH" dirty="0">
                <a:solidFill>
                  <a:srgbClr val="00B050"/>
                </a:solidFill>
              </a:rPr>
              <a:t>, Y = 0</a:t>
            </a:r>
          </a:p>
        </p:txBody>
      </p:sp>
    </p:spTree>
    <p:extLst>
      <p:ext uri="{BB962C8B-B14F-4D97-AF65-F5344CB8AC3E}">
        <p14:creationId xmlns:p14="http://schemas.microsoft.com/office/powerpoint/2010/main" val="600318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39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CC895C-9ED1-BB40-B6E4-7D715B6B15EF}"/>
              </a:ext>
            </a:extLst>
          </p:cNvPr>
          <p:cNvSpPr/>
          <p:nvPr/>
        </p:nvSpPr>
        <p:spPr>
          <a:xfrm>
            <a:off x="4245316" y="191728"/>
            <a:ext cx="3701368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Rectangle drive test</a:t>
            </a:r>
            <a:endParaRPr lang="en-TH" sz="2800" b="1" dirty="0">
              <a:latin typeface="Helvetica" pitchFamily="2" charset="0"/>
            </a:endParaRPr>
          </a:p>
        </p:txBody>
      </p:sp>
      <p:pic>
        <p:nvPicPr>
          <p:cNvPr id="3" name="IMG_0204_8pSRBZ.mp4" descr="IMG_0204_8pSRBZ.mp4">
            <a:hlinkClick r:id="" action="ppaction://media"/>
            <a:extLst>
              <a:ext uri="{FF2B5EF4-FFF2-40B4-BE49-F238E27FC236}">
                <a16:creationId xmlns:a16="http://schemas.microsoft.com/office/drawing/2014/main" id="{D26F7ADE-F201-9A49-A1B3-37DB621A18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025" t="14463" b="4499"/>
          <a:stretch/>
        </p:blipFill>
        <p:spPr>
          <a:xfrm>
            <a:off x="1495575" y="1163897"/>
            <a:ext cx="3586612" cy="555757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E6992618-07BE-114B-BFA2-885D4BD3F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993" y="4663373"/>
            <a:ext cx="1196424" cy="82934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F48E81-5EAA-5648-AAE7-C0CF1027EC3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7529205" y="1574695"/>
            <a:ext cx="0" cy="3088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E41D7-E27E-A74D-9F84-6FB57688646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127417" y="5062135"/>
            <a:ext cx="3226383" cy="15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BAF90E-1FDC-B049-87D7-D5FE911D42A8}"/>
              </a:ext>
            </a:extLst>
          </p:cNvPr>
          <p:cNvSpPr txBox="1"/>
          <p:nvPr/>
        </p:nvSpPr>
        <p:spPr>
          <a:xfrm>
            <a:off x="7081661" y="157469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439695-DF5D-3B4C-B2D5-CB77BF7A1102}"/>
              </a:ext>
            </a:extLst>
          </p:cNvPr>
          <p:cNvSpPr txBox="1"/>
          <p:nvPr/>
        </p:nvSpPr>
        <p:spPr>
          <a:xfrm>
            <a:off x="11048908" y="505209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20984E-D896-0649-B1CC-3EA6452A9726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7529205" y="3496343"/>
            <a:ext cx="0" cy="1167030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7F989C-82D0-2E48-AF87-CE0A2B0F38A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127417" y="5062135"/>
            <a:ext cx="1613191" cy="15908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061887-1B20-9B4F-8562-C986275C7D72}"/>
              </a:ext>
            </a:extLst>
          </p:cNvPr>
          <p:cNvCxnSpPr>
            <a:cxnSpLocks/>
          </p:cNvCxnSpPr>
          <p:nvPr/>
        </p:nvCxnSpPr>
        <p:spPr>
          <a:xfrm>
            <a:off x="7529205" y="2910021"/>
            <a:ext cx="1613189" cy="0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7C7540-1116-8E4B-86F0-FA91DDA2F7D5}"/>
              </a:ext>
            </a:extLst>
          </p:cNvPr>
          <p:cNvCxnSpPr>
            <a:cxnSpLocks/>
            <a:endCxn id="32" idx="3"/>
          </p:cNvCxnSpPr>
          <p:nvPr/>
        </p:nvCxnSpPr>
        <p:spPr>
          <a:xfrm>
            <a:off x="9740608" y="2910021"/>
            <a:ext cx="2333" cy="1561856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Graphical user interface&#10;&#10;Description automatically generated">
            <a:extLst>
              <a:ext uri="{FF2B5EF4-FFF2-40B4-BE49-F238E27FC236}">
                <a16:creationId xmlns:a16="http://schemas.microsoft.com/office/drawing/2014/main" id="{EEC18D64-D5FB-E043-A5B0-85ED678D9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98119" y="2497937"/>
            <a:ext cx="1196424" cy="829340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B3D06BFF-1DDB-4B43-BD23-10F978B2B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42394" y="2399564"/>
            <a:ext cx="1196424" cy="829340"/>
          </a:xfrm>
          <a:prstGeom prst="rect">
            <a:avLst/>
          </a:prstGeom>
        </p:spPr>
      </p:pic>
      <p:pic>
        <p:nvPicPr>
          <p:cNvPr id="32" name="Picture 31" descr="Graphical user interface&#10;&#10;Description automatically generated">
            <a:extLst>
              <a:ext uri="{FF2B5EF4-FFF2-40B4-BE49-F238E27FC236}">
                <a16:creationId xmlns:a16="http://schemas.microsoft.com/office/drawing/2014/main" id="{9C9EC88E-79EE-8D41-9341-70A07DB35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144729" y="4655419"/>
            <a:ext cx="1196424" cy="829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2E17D-A692-6E45-9858-C462D90C9ADB}"/>
                  </a:ext>
                </a:extLst>
              </p:cNvPr>
              <p:cNvSpPr txBox="1"/>
              <p:nvPr/>
            </p:nvSpPr>
            <p:spPr>
              <a:xfrm>
                <a:off x="6304456" y="4547012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2E17D-A692-6E45-9858-C462D90C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56" y="4547012"/>
                <a:ext cx="725070" cy="276999"/>
              </a:xfrm>
              <a:prstGeom prst="rect">
                <a:avLst/>
              </a:prstGeom>
              <a:blipFill>
                <a:blip r:embed="rId6"/>
                <a:stretch>
                  <a:fillRect l="-6897" r="-1724" b="-1818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857BB-9640-3C4F-9156-7BA185BFC9A0}"/>
                  </a:ext>
                </a:extLst>
              </p:cNvPr>
              <p:cNvSpPr txBox="1"/>
              <p:nvPr/>
            </p:nvSpPr>
            <p:spPr>
              <a:xfrm>
                <a:off x="6307117" y="2771521"/>
                <a:ext cx="719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857BB-9640-3C4F-9156-7BA185BFC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117" y="2771521"/>
                <a:ext cx="719748" cy="276999"/>
              </a:xfrm>
              <a:prstGeom prst="rect">
                <a:avLst/>
              </a:prstGeom>
              <a:blipFill>
                <a:blip r:embed="rId7"/>
                <a:stretch>
                  <a:fillRect l="-6897" r="-1724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B6A68E-CC89-444B-BC6C-FFACE649638F}"/>
                  </a:ext>
                </a:extLst>
              </p:cNvPr>
              <p:cNvSpPr txBox="1"/>
              <p:nvPr/>
            </p:nvSpPr>
            <p:spPr>
              <a:xfrm>
                <a:off x="10388620" y="2742708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B6A68E-CC89-444B-BC6C-FFACE6496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620" y="2742708"/>
                <a:ext cx="725070" cy="276999"/>
              </a:xfrm>
              <a:prstGeom prst="rect">
                <a:avLst/>
              </a:prstGeom>
              <a:blipFill>
                <a:blip r:embed="rId8"/>
                <a:stretch>
                  <a:fillRect l="-5085" r="-1695" b="-1363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98BC65-1204-E343-886C-795D4607D901}"/>
                  </a:ext>
                </a:extLst>
              </p:cNvPr>
              <p:cNvSpPr txBox="1"/>
              <p:nvPr/>
            </p:nvSpPr>
            <p:spPr>
              <a:xfrm>
                <a:off x="10388620" y="4547012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98BC65-1204-E343-886C-795D4607D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620" y="4547012"/>
                <a:ext cx="725070" cy="276999"/>
              </a:xfrm>
              <a:prstGeom prst="rect">
                <a:avLst/>
              </a:prstGeom>
              <a:blipFill>
                <a:blip r:embed="rId9"/>
                <a:stretch>
                  <a:fillRect l="-5085" r="-1695" b="-1818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29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619F5-085C-C948-B0CA-483346D4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4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962B04-FAAF-E14E-BAD5-954FF5E35D72}"/>
              </a:ext>
            </a:extLst>
          </p:cNvPr>
          <p:cNvSpPr/>
          <p:nvPr/>
        </p:nvSpPr>
        <p:spPr>
          <a:xfrm>
            <a:off x="4895138" y="1032040"/>
            <a:ext cx="2401723" cy="68246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3600" b="1" dirty="0">
                <a:latin typeface="Helvetica" pitchFamily="2" charset="0"/>
                <a:cs typeface="TH SarabunPSK" panose="020B0500040200020003" pitchFamily="34" charset="-34"/>
              </a:rPr>
              <a:t>Opjective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C8374-A522-E844-A735-E241450789F7}"/>
              </a:ext>
            </a:extLst>
          </p:cNvPr>
          <p:cNvSpPr txBox="1"/>
          <p:nvPr/>
        </p:nvSpPr>
        <p:spPr>
          <a:xfrm>
            <a:off x="1037833" y="3757613"/>
            <a:ext cx="3427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dirty="0">
                <a:latin typeface="Helvetica" pitchFamily="2" charset="0"/>
              </a:rPr>
              <a:t>เพื่อศึกษาการใช้ </a:t>
            </a:r>
            <a:r>
              <a:rPr lang="en-US" sz="2000" dirty="0">
                <a:latin typeface="Helvetica" pitchFamily="2" charset="0"/>
              </a:rPr>
              <a:t>encoder </a:t>
            </a:r>
          </a:p>
          <a:p>
            <a:pPr algn="ctr"/>
            <a:r>
              <a:rPr lang="th-TH" sz="2000" dirty="0">
                <a:latin typeface="Helvetica" pitchFamily="2" charset="0"/>
              </a:rPr>
              <a:t>ในการควบคุมตำแหน่งการเคลื่อนที่ของหุ่นยนต์</a:t>
            </a:r>
            <a:endParaRPr lang="en-TH" sz="20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B2B08-A1A2-9944-BD37-E6BB2A3CF271}"/>
              </a:ext>
            </a:extLst>
          </p:cNvPr>
          <p:cNvSpPr txBox="1"/>
          <p:nvPr/>
        </p:nvSpPr>
        <p:spPr>
          <a:xfrm>
            <a:off x="4754965" y="3757613"/>
            <a:ext cx="3147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dirty="0">
                <a:latin typeface="Helvetica" pitchFamily="2" charset="0"/>
              </a:rPr>
              <a:t>เพื่อศึกษาการเขียนโปรแกรม </a:t>
            </a:r>
            <a:r>
              <a:rPr lang="en-US" sz="2000" dirty="0">
                <a:latin typeface="Helvetica" pitchFamily="2" charset="0"/>
              </a:rPr>
              <a:t>Arduino </a:t>
            </a:r>
            <a:endParaRPr lang="th-TH" sz="2000" dirty="0">
              <a:latin typeface="Helvetica" pitchFamily="2" charset="0"/>
            </a:endParaRPr>
          </a:p>
          <a:p>
            <a:pPr algn="ctr"/>
            <a:r>
              <a:rPr lang="th-TH" sz="2000" dirty="0">
                <a:latin typeface="Helvetica" pitchFamily="2" charset="0"/>
              </a:rPr>
              <a:t>ในการควบคุมตำแหน่งของหุ่นยนต์</a:t>
            </a:r>
            <a:endParaRPr lang="en-TH" sz="20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F03EF-40CA-C14B-AC19-E7717564D75C}"/>
              </a:ext>
            </a:extLst>
          </p:cNvPr>
          <p:cNvSpPr txBox="1"/>
          <p:nvPr/>
        </p:nvSpPr>
        <p:spPr>
          <a:xfrm>
            <a:off x="8487323" y="3757613"/>
            <a:ext cx="2406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dirty="0">
                <a:latin typeface="Helvetica" pitchFamily="2" charset="0"/>
              </a:rPr>
              <a:t>เพื่อออกแบบหุ่นยนต์ที่ควบคุม</a:t>
            </a:r>
            <a:endParaRPr lang="en-US" sz="2000" dirty="0">
              <a:latin typeface="Helvetica" pitchFamily="2" charset="0"/>
            </a:endParaRPr>
          </a:p>
          <a:p>
            <a:pPr algn="ctr"/>
            <a:r>
              <a:rPr lang="th-TH" sz="2000" dirty="0">
                <a:latin typeface="Helvetica" pitchFamily="2" charset="0"/>
              </a:rPr>
              <a:t>ตำแหน่งการเคลื่อนที่ด้วย </a:t>
            </a:r>
            <a:r>
              <a:rPr lang="en-US" sz="2000" dirty="0">
                <a:latin typeface="Helvetica" pitchFamily="2" charset="0"/>
              </a:rPr>
              <a:t>PID</a:t>
            </a:r>
            <a:endParaRPr lang="en-TH" sz="2000" dirty="0">
              <a:latin typeface="Helvetica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506B21-F2DA-F84A-A8E2-113294EF29C9}"/>
              </a:ext>
            </a:extLst>
          </p:cNvPr>
          <p:cNvSpPr/>
          <p:nvPr/>
        </p:nvSpPr>
        <p:spPr>
          <a:xfrm>
            <a:off x="2494428" y="2986088"/>
            <a:ext cx="514350" cy="442912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13E038-E29F-814B-9795-422768C43855}"/>
              </a:ext>
            </a:extLst>
          </p:cNvPr>
          <p:cNvSpPr/>
          <p:nvPr/>
        </p:nvSpPr>
        <p:spPr>
          <a:xfrm>
            <a:off x="6071298" y="2971801"/>
            <a:ext cx="514350" cy="442912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74DBEC-409A-034D-9BD9-D47371232A72}"/>
              </a:ext>
            </a:extLst>
          </p:cNvPr>
          <p:cNvSpPr/>
          <p:nvPr/>
        </p:nvSpPr>
        <p:spPr>
          <a:xfrm>
            <a:off x="9390993" y="2971800"/>
            <a:ext cx="514350" cy="442912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0046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40</a:t>
            </a:fld>
            <a:endParaRPr lang="en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8B486E-5A3A-5F42-A58D-F41AEBD42D94}"/>
                  </a:ext>
                </a:extLst>
              </p:cNvPr>
              <p:cNvSpPr txBox="1"/>
              <p:nvPr/>
            </p:nvSpPr>
            <p:spPr>
              <a:xfrm>
                <a:off x="5634403" y="2552634"/>
                <a:ext cx="516789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−0.2−0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27.6−0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=27.6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8B486E-5A3A-5F42-A58D-F41AEBD42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403" y="2552634"/>
                <a:ext cx="5167890" cy="335413"/>
              </a:xfrm>
              <a:prstGeom prst="rect">
                <a:avLst/>
              </a:prstGeom>
              <a:blipFill>
                <a:blip r:embed="rId2"/>
                <a:stretch>
                  <a:fillRect l="-490" r="-245" b="-2963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35A41D-6057-E741-ACDE-3A55A9A5CD8C}"/>
                  </a:ext>
                </a:extLst>
              </p:cNvPr>
              <p:cNvSpPr txBox="1"/>
              <p:nvPr/>
            </p:nvSpPr>
            <p:spPr>
              <a:xfrm>
                <a:off x="5637085" y="3034422"/>
                <a:ext cx="4492064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27.6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0.2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=−89.58°</m:t>
                          </m:r>
                        </m:e>
                      </m:func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35A41D-6057-E741-ACDE-3A55A9A5C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085" y="3034422"/>
                <a:ext cx="4492064" cy="526298"/>
              </a:xfrm>
              <a:prstGeom prst="rect">
                <a:avLst/>
              </a:prstGeom>
              <a:blipFill>
                <a:blip r:embed="rId3"/>
                <a:stretch>
                  <a:fillRect l="-847" t="-7143" r="-847" b="-1190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5ACAF528-A4ED-5C45-AEBA-9B0484FBD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947470"/>
              </p:ext>
            </p:extLst>
          </p:nvPr>
        </p:nvGraphicFramePr>
        <p:xfrm>
          <a:off x="614679" y="1145707"/>
          <a:ext cx="3728040" cy="409490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859316">
                  <a:extLst>
                    <a:ext uri="{9D8B030D-6E8A-4147-A177-3AD203B41FA5}">
                      <a16:colId xmlns:a16="http://schemas.microsoft.com/office/drawing/2014/main" val="691420541"/>
                    </a:ext>
                  </a:extLst>
                </a:gridCol>
                <a:gridCol w="1434362">
                  <a:extLst>
                    <a:ext uri="{9D8B030D-6E8A-4147-A177-3AD203B41FA5}">
                      <a16:colId xmlns:a16="http://schemas.microsoft.com/office/drawing/2014/main" val="3835034124"/>
                    </a:ext>
                  </a:extLst>
                </a:gridCol>
                <a:gridCol w="1434362">
                  <a:extLst>
                    <a:ext uri="{9D8B030D-6E8A-4147-A177-3AD203B41FA5}">
                      <a16:colId xmlns:a16="http://schemas.microsoft.com/office/drawing/2014/main" val="4172006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763190"/>
                  </a:ext>
                </a:extLst>
              </a:tr>
              <a:tr h="38650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4232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352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293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2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853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06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764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694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572177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4152246-8399-B345-B072-CF09FC8B7835}"/>
              </a:ext>
            </a:extLst>
          </p:cNvPr>
          <p:cNvSpPr txBox="1"/>
          <p:nvPr/>
        </p:nvSpPr>
        <p:spPr>
          <a:xfrm>
            <a:off x="6615522" y="555029"/>
            <a:ext cx="2966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Average : X =  </a:t>
            </a:r>
            <a:r>
              <a:rPr lang="en-TH" dirty="0">
                <a:solidFill>
                  <a:srgbClr val="92D050"/>
                </a:solidFill>
              </a:rPr>
              <a:t>-0.2   </a:t>
            </a:r>
            <a:r>
              <a:rPr lang="en-TH" dirty="0"/>
              <a:t>, Y = </a:t>
            </a:r>
            <a:r>
              <a:rPr lang="en-TH" dirty="0">
                <a:solidFill>
                  <a:srgbClr val="00B050"/>
                </a:solidFill>
              </a:rPr>
              <a:t>27.6</a:t>
            </a:r>
          </a:p>
          <a:p>
            <a:r>
              <a:rPr lang="en-TH" dirty="0"/>
              <a:t>SD.          : X = </a:t>
            </a:r>
            <a:r>
              <a:rPr lang="en-TH" dirty="0">
                <a:solidFill>
                  <a:srgbClr val="92D050"/>
                </a:solidFill>
              </a:rPr>
              <a:t>26.48</a:t>
            </a:r>
            <a:r>
              <a:rPr lang="en-TH" dirty="0"/>
              <a:t>, Y = </a:t>
            </a:r>
            <a:r>
              <a:rPr lang="en-TH" dirty="0">
                <a:solidFill>
                  <a:srgbClr val="00B050"/>
                </a:solidFill>
              </a:rPr>
              <a:t>14.45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4B2CDA1-1BFF-4249-887D-2B3BD17D1C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053098"/>
              </p:ext>
            </p:extLst>
          </p:nvPr>
        </p:nvGraphicFramePr>
        <p:xfrm>
          <a:off x="6615522" y="3969954"/>
          <a:ext cx="3728041" cy="225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CCBC05-A841-6D42-8AFC-BB15DF320C20}"/>
                  </a:ext>
                </a:extLst>
              </p:cNvPr>
              <p:cNvSpPr txBox="1"/>
              <p:nvPr/>
            </p:nvSpPr>
            <p:spPr>
              <a:xfrm>
                <a:off x="5564052" y="1842579"/>
                <a:ext cx="6093095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𝑚𝑒𝑎𝑠𝑢𝑟𝑒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𝑜𝑟𝑖𝑔𝑖𝑛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𝑚𝑒𝑎𝑠𝑢𝑟𝑒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𝑜𝑟𝑖𝑔𝑖𝑛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CCBC05-A841-6D42-8AFC-BB15DF320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052" y="1842579"/>
                <a:ext cx="6093095" cy="563680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200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41</a:t>
            </a:fld>
            <a:endParaRPr lang="en-TH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883DDB-725F-F745-BD46-7856E9714735}"/>
              </a:ext>
            </a:extLst>
          </p:cNvPr>
          <p:cNvSpPr/>
          <p:nvPr/>
        </p:nvSpPr>
        <p:spPr>
          <a:xfrm>
            <a:off x="4373245" y="258643"/>
            <a:ext cx="3445509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Triangle drive test</a:t>
            </a:r>
            <a:endParaRPr lang="en-TH" sz="2800" b="1" dirty="0">
              <a:latin typeface="Helvetica" pitchFamily="2" charset="0"/>
            </a:endParaRPr>
          </a:p>
        </p:txBody>
      </p:sp>
      <p:pic>
        <p:nvPicPr>
          <p:cNvPr id="17" name="IMG_0212_SZlQdg.mp4" descr="IMG_0212_SZlQdg.mp4">
            <a:hlinkClick r:id="" action="ppaction://media"/>
            <a:extLst>
              <a:ext uri="{FF2B5EF4-FFF2-40B4-BE49-F238E27FC236}">
                <a16:creationId xmlns:a16="http://schemas.microsoft.com/office/drawing/2014/main" id="{AD203105-02A9-674F-A8B4-C509C08B95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0" t="13510" b="13510"/>
          <a:stretch/>
        </p:blipFill>
        <p:spPr>
          <a:xfrm>
            <a:off x="1596034" y="1333523"/>
            <a:ext cx="3762779" cy="500502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74BBEE-C8B9-084F-91E7-C3652E1407BD}"/>
              </a:ext>
            </a:extLst>
          </p:cNvPr>
          <p:cNvCxnSpPr>
            <a:cxnSpLocks/>
          </p:cNvCxnSpPr>
          <p:nvPr/>
        </p:nvCxnSpPr>
        <p:spPr>
          <a:xfrm flipV="1">
            <a:off x="7525349" y="1736780"/>
            <a:ext cx="0" cy="30270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66B4ED-5541-4842-B9EA-F87E3BE48EE4}"/>
              </a:ext>
            </a:extLst>
          </p:cNvPr>
          <p:cNvCxnSpPr>
            <a:cxnSpLocks/>
          </p:cNvCxnSpPr>
          <p:nvPr/>
        </p:nvCxnSpPr>
        <p:spPr>
          <a:xfrm>
            <a:off x="8123561" y="5178464"/>
            <a:ext cx="32047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67A4BD0D-3390-7F41-B31B-81AF15390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564">
            <a:off x="7106249" y="4519265"/>
            <a:ext cx="1196424" cy="829340"/>
          </a:xfrm>
          <a:prstGeom prst="rect">
            <a:avLst/>
          </a:prstGeom>
        </p:spPr>
      </p:pic>
      <p:pic>
        <p:nvPicPr>
          <p:cNvPr id="26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E8BC6A02-8AD9-5748-9067-A92FB1454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530791" y="2319533"/>
            <a:ext cx="1196424" cy="829340"/>
          </a:xfrm>
          <a:prstGeom prst="rect">
            <a:avLst/>
          </a:prstGeom>
        </p:spPr>
      </p:pic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86C9DCB3-2C61-E14A-9D28-17B26C8C4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29930" y="4637403"/>
            <a:ext cx="1196424" cy="82934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19C94F-7393-F149-A407-DFF440694880}"/>
              </a:ext>
            </a:extLst>
          </p:cNvPr>
          <p:cNvCxnSpPr/>
          <p:nvPr/>
        </p:nvCxnSpPr>
        <p:spPr>
          <a:xfrm flipV="1">
            <a:off x="8115899" y="2994079"/>
            <a:ext cx="1414892" cy="1459781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3CB5CC-4712-FB47-BA00-9E52B9A4AF2C}"/>
              </a:ext>
            </a:extLst>
          </p:cNvPr>
          <p:cNvCxnSpPr>
            <a:stCxn id="26" idx="0"/>
            <a:endCxn id="27" idx="3"/>
          </p:cNvCxnSpPr>
          <p:nvPr/>
        </p:nvCxnSpPr>
        <p:spPr>
          <a:xfrm flipH="1">
            <a:off x="10128142" y="3148873"/>
            <a:ext cx="861" cy="1304988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B559B0-FA06-AC40-86CC-0EC46A356BD2}"/>
              </a:ext>
            </a:extLst>
          </p:cNvPr>
          <p:cNvCxnSpPr>
            <a:cxnSpLocks/>
          </p:cNvCxnSpPr>
          <p:nvPr/>
        </p:nvCxnSpPr>
        <p:spPr>
          <a:xfrm flipH="1">
            <a:off x="8260597" y="5178464"/>
            <a:ext cx="1452876" cy="0"/>
          </a:xfrm>
          <a:prstGeom prst="straightConnector1">
            <a:avLst/>
          </a:prstGeom>
          <a:ln w="57150">
            <a:solidFill>
              <a:srgbClr val="FF9B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4309D1-20B6-F243-BC06-D0B8E995D602}"/>
                  </a:ext>
                </a:extLst>
              </p:cNvPr>
              <p:cNvSpPr txBox="1"/>
              <p:nvPr/>
            </p:nvSpPr>
            <p:spPr>
              <a:xfrm>
                <a:off x="6437638" y="4599786"/>
                <a:ext cx="719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4309D1-20B6-F243-BC06-D0B8E995D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638" y="4599786"/>
                <a:ext cx="719748" cy="276999"/>
              </a:xfrm>
              <a:prstGeom prst="rect">
                <a:avLst/>
              </a:prstGeom>
              <a:blipFill>
                <a:blip r:embed="rId6"/>
                <a:stretch>
                  <a:fillRect l="-5172" r="-1724" b="-13636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A8C4C4-F1DA-F243-9E3E-C687AA657E5A}"/>
                  </a:ext>
                </a:extLst>
              </p:cNvPr>
              <p:cNvSpPr txBox="1"/>
              <p:nvPr/>
            </p:nvSpPr>
            <p:spPr>
              <a:xfrm>
                <a:off x="8823345" y="2188833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A8C4C4-F1DA-F243-9E3E-C687AA657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345" y="2188833"/>
                <a:ext cx="725070" cy="276999"/>
              </a:xfrm>
              <a:prstGeom prst="rect">
                <a:avLst/>
              </a:prstGeom>
              <a:blipFill>
                <a:blip r:embed="rId7"/>
                <a:stretch>
                  <a:fillRect l="-6897" r="-3448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652C58-BEF0-A54E-8B77-FAC257847357}"/>
                  </a:ext>
                </a:extLst>
              </p:cNvPr>
              <p:cNvSpPr txBox="1"/>
              <p:nvPr/>
            </p:nvSpPr>
            <p:spPr>
              <a:xfrm>
                <a:off x="10838338" y="2855579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652C58-BEF0-A54E-8B77-FAC257847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338" y="2855579"/>
                <a:ext cx="725070" cy="276999"/>
              </a:xfrm>
              <a:prstGeom prst="rect">
                <a:avLst/>
              </a:prstGeom>
              <a:blipFill>
                <a:blip r:embed="rId8"/>
                <a:stretch>
                  <a:fillRect l="-6897" r="-1724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4EE6E3-7F82-1449-91E1-F59208BE602C}"/>
                  </a:ext>
                </a:extLst>
              </p:cNvPr>
              <p:cNvSpPr txBox="1"/>
              <p:nvPr/>
            </p:nvSpPr>
            <p:spPr>
              <a:xfrm>
                <a:off x="9713472" y="5724516"/>
                <a:ext cx="7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4EE6E3-7F82-1449-91E1-F59208BE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472" y="5724516"/>
                <a:ext cx="725070" cy="276999"/>
              </a:xfrm>
              <a:prstGeom prst="rect">
                <a:avLst/>
              </a:prstGeom>
              <a:blipFill>
                <a:blip r:embed="rId9"/>
                <a:stretch>
                  <a:fillRect l="-6897" r="-3448" b="-13043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5404CDF-DB0A-DE4E-84F7-0EDDCD4958F9}"/>
              </a:ext>
            </a:extLst>
          </p:cNvPr>
          <p:cNvSpPr txBox="1"/>
          <p:nvPr/>
        </p:nvSpPr>
        <p:spPr>
          <a:xfrm>
            <a:off x="7151403" y="162119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AEB0EB-5CC1-9448-803F-EE326706EC99}"/>
              </a:ext>
            </a:extLst>
          </p:cNvPr>
          <p:cNvSpPr txBox="1"/>
          <p:nvPr/>
        </p:nvSpPr>
        <p:spPr>
          <a:xfrm>
            <a:off x="10914985" y="522970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6884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42</a:t>
            </a:fld>
            <a:endParaRPr lang="en-TH"/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FE1894F7-0E57-ED4A-B822-70C1DD635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134487"/>
              </p:ext>
            </p:extLst>
          </p:nvPr>
        </p:nvGraphicFramePr>
        <p:xfrm>
          <a:off x="769662" y="1381548"/>
          <a:ext cx="3728040" cy="409490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859316">
                  <a:extLst>
                    <a:ext uri="{9D8B030D-6E8A-4147-A177-3AD203B41FA5}">
                      <a16:colId xmlns:a16="http://schemas.microsoft.com/office/drawing/2014/main" val="691420541"/>
                    </a:ext>
                  </a:extLst>
                </a:gridCol>
                <a:gridCol w="1434362">
                  <a:extLst>
                    <a:ext uri="{9D8B030D-6E8A-4147-A177-3AD203B41FA5}">
                      <a16:colId xmlns:a16="http://schemas.microsoft.com/office/drawing/2014/main" val="3835034124"/>
                    </a:ext>
                  </a:extLst>
                </a:gridCol>
                <a:gridCol w="1434362">
                  <a:extLst>
                    <a:ext uri="{9D8B030D-6E8A-4147-A177-3AD203B41FA5}">
                      <a16:colId xmlns:a16="http://schemas.microsoft.com/office/drawing/2014/main" val="4172006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8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763190"/>
                  </a:ext>
                </a:extLst>
              </a:tr>
              <a:tr h="38650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4232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352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293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82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853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06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764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694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TH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57217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7FB2EA-8713-584E-8537-F8BDF0434E4F}"/>
                  </a:ext>
                </a:extLst>
              </p:cNvPr>
              <p:cNvSpPr txBox="1"/>
              <p:nvPr/>
            </p:nvSpPr>
            <p:spPr>
              <a:xfrm>
                <a:off x="5942891" y="2401367"/>
                <a:ext cx="4946675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18−0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3.1−0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=18.26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7FB2EA-8713-584E-8537-F8BDF0434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891" y="2401367"/>
                <a:ext cx="4946675" cy="335413"/>
              </a:xfrm>
              <a:prstGeom prst="rect">
                <a:avLst/>
              </a:prstGeom>
              <a:blipFill>
                <a:blip r:embed="rId2"/>
                <a:stretch>
                  <a:fillRect l="-769" b="-29630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760D31-C7E7-DA41-B5EF-84D9F305489B}"/>
                  </a:ext>
                </a:extLst>
              </p:cNvPr>
              <p:cNvSpPr txBox="1"/>
              <p:nvPr/>
            </p:nvSpPr>
            <p:spPr>
              <a:xfrm>
                <a:off x="5945573" y="2883155"/>
                <a:ext cx="3850862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3.1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=9.77°</m:t>
                          </m:r>
                        </m:e>
                      </m:func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760D31-C7E7-DA41-B5EF-84D9F3054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573" y="2883155"/>
                <a:ext cx="3850862" cy="526298"/>
              </a:xfrm>
              <a:prstGeom prst="rect">
                <a:avLst/>
              </a:prstGeom>
              <a:blipFill>
                <a:blip r:embed="rId3"/>
                <a:stretch>
                  <a:fillRect l="-987" t="-4762" r="-987" b="-1190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A6C2AD7-F9E9-0D4A-8F41-A22183C81B24}"/>
              </a:ext>
            </a:extLst>
          </p:cNvPr>
          <p:cNvSpPr txBox="1"/>
          <p:nvPr/>
        </p:nvSpPr>
        <p:spPr>
          <a:xfrm>
            <a:off x="6894627" y="735217"/>
            <a:ext cx="2966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Average : X =  </a:t>
            </a:r>
            <a:r>
              <a:rPr lang="en-TH" dirty="0">
                <a:solidFill>
                  <a:srgbClr val="92D050"/>
                </a:solidFill>
              </a:rPr>
              <a:t>18</a:t>
            </a:r>
            <a:r>
              <a:rPr lang="en-TH" dirty="0"/>
              <a:t>   , Y = </a:t>
            </a:r>
            <a:r>
              <a:rPr lang="en-TH" dirty="0">
                <a:solidFill>
                  <a:srgbClr val="00B050"/>
                </a:solidFill>
              </a:rPr>
              <a:t>3.1</a:t>
            </a:r>
          </a:p>
          <a:p>
            <a:r>
              <a:rPr lang="en-TH" dirty="0"/>
              <a:t>SD.          : X = </a:t>
            </a:r>
            <a:r>
              <a:rPr lang="en-TH" dirty="0">
                <a:solidFill>
                  <a:srgbClr val="92D050"/>
                </a:solidFill>
              </a:rPr>
              <a:t>26.47</a:t>
            </a:r>
            <a:r>
              <a:rPr lang="en-TH" dirty="0"/>
              <a:t>, Y = </a:t>
            </a:r>
            <a:r>
              <a:rPr lang="en-TH" dirty="0">
                <a:solidFill>
                  <a:srgbClr val="00B050"/>
                </a:solidFill>
              </a:rPr>
              <a:t>32.58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6B672910-5947-704E-AD13-30B5FE24DC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090730"/>
              </p:ext>
            </p:extLst>
          </p:nvPr>
        </p:nvGraphicFramePr>
        <p:xfrm>
          <a:off x="6685169" y="3637737"/>
          <a:ext cx="3850862" cy="2384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EE284E-3EFE-5D4D-8B8A-269AE1BCF490}"/>
                  </a:ext>
                </a:extLst>
              </p:cNvPr>
              <p:cNvSpPr txBox="1"/>
              <p:nvPr/>
            </p:nvSpPr>
            <p:spPr>
              <a:xfrm>
                <a:off x="5827522" y="1723545"/>
                <a:ext cx="6093095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𝑚𝑒𝑎𝑠𝑢𝑟𝑒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𝑜𝑟𝑖𝑔𝑖𝑛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𝑚𝑒𝑎𝑠𝑢𝑟𝑒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𝑜𝑟𝑖𝑔𝑖𝑛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T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EE284E-3EFE-5D4D-8B8A-269AE1BC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522" y="1723545"/>
                <a:ext cx="6093095" cy="563680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734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43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FDACC21-E6AB-F847-8ACA-D7E65C37FD1E}"/>
              </a:ext>
            </a:extLst>
          </p:cNvPr>
          <p:cNvSpPr/>
          <p:nvPr/>
        </p:nvSpPr>
        <p:spPr>
          <a:xfrm>
            <a:off x="4859020" y="483472"/>
            <a:ext cx="2473959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Summarize</a:t>
            </a:r>
            <a:endParaRPr lang="en-TH" sz="2800" b="1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62BED-F1E5-594A-B0EF-1B499D5C0000}"/>
              </a:ext>
            </a:extLst>
          </p:cNvPr>
          <p:cNvSpPr txBox="1"/>
          <p:nvPr/>
        </p:nvSpPr>
        <p:spPr>
          <a:xfrm>
            <a:off x="1946186" y="1667886"/>
            <a:ext cx="1707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latin typeface="Helvetica" pitchFamily="2" charset="0"/>
              </a:rPr>
              <a:t>Direct drive</a:t>
            </a:r>
          </a:p>
          <a:p>
            <a:pPr algn="ctr"/>
            <a:r>
              <a:rPr lang="en-TH" sz="2000" dirty="0">
                <a:latin typeface="Helvetica" pitchFamily="2" charset="0"/>
              </a:rPr>
              <a:t>X = -4 mm</a:t>
            </a:r>
          </a:p>
          <a:p>
            <a:pPr algn="ctr"/>
            <a:r>
              <a:rPr lang="en-TH" sz="2000" dirty="0">
                <a:latin typeface="Helvetica" pitchFamily="2" charset="0"/>
              </a:rPr>
              <a:t>Y = 304 mm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4F3E2-EA30-8D41-B57F-D8C5E7A6E834}"/>
              </a:ext>
            </a:extLst>
          </p:cNvPr>
          <p:cNvSpPr txBox="1"/>
          <p:nvPr/>
        </p:nvSpPr>
        <p:spPr>
          <a:xfrm>
            <a:off x="5003291" y="1667886"/>
            <a:ext cx="20938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latin typeface="Helvetica" pitchFamily="2" charset="0"/>
              </a:rPr>
              <a:t>Rectangle drive</a:t>
            </a:r>
          </a:p>
          <a:p>
            <a:pPr algn="ctr"/>
            <a:r>
              <a:rPr lang="en-TH" sz="2000" dirty="0">
                <a:latin typeface="Helvetica" pitchFamily="2" charset="0"/>
              </a:rPr>
              <a:t>X = 0.2 mm</a:t>
            </a:r>
          </a:p>
          <a:p>
            <a:pPr algn="ctr"/>
            <a:r>
              <a:rPr lang="en-TH" sz="2000" dirty="0">
                <a:latin typeface="Helvetica" pitchFamily="2" charset="0"/>
              </a:rPr>
              <a:t>Y = -27.6 mm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8F060-375F-634C-BF5E-B705B4182FFF}"/>
              </a:ext>
            </a:extLst>
          </p:cNvPr>
          <p:cNvSpPr txBox="1"/>
          <p:nvPr/>
        </p:nvSpPr>
        <p:spPr>
          <a:xfrm>
            <a:off x="8395243" y="1667886"/>
            <a:ext cx="1850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latin typeface="Helvetica" pitchFamily="2" charset="0"/>
              </a:rPr>
              <a:t>Triangle drive</a:t>
            </a:r>
          </a:p>
          <a:p>
            <a:pPr algn="ctr"/>
            <a:r>
              <a:rPr lang="en-TH" sz="2000" dirty="0">
                <a:latin typeface="Helvetica" pitchFamily="2" charset="0"/>
              </a:rPr>
              <a:t>X = 18 mm</a:t>
            </a:r>
          </a:p>
          <a:p>
            <a:pPr algn="ctr"/>
            <a:r>
              <a:rPr lang="en-TH" sz="2000" dirty="0">
                <a:latin typeface="Helvetica" pitchFamily="2" charset="0"/>
              </a:rPr>
              <a:t>Y = -3.1 mm </a:t>
            </a:r>
          </a:p>
        </p:txBody>
      </p:sp>
      <p:pic>
        <p:nvPicPr>
          <p:cNvPr id="31748" name="Picture 4" descr="Fictitious force - Wikiwand">
            <a:extLst>
              <a:ext uri="{FF2B5EF4-FFF2-40B4-BE49-F238E27FC236}">
                <a16:creationId xmlns:a16="http://schemas.microsoft.com/office/drawing/2014/main" id="{5BFF4B25-018B-7E40-934A-205260ECB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19" y="3038623"/>
            <a:ext cx="2234786" cy="354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35FA9E28-F4C7-7949-B90E-94FA4A02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29790" y="3737795"/>
            <a:ext cx="2740631" cy="2055474"/>
          </a:xfrm>
          <a:prstGeom prst="rect">
            <a:avLst/>
          </a:prstGeom>
        </p:spPr>
      </p:pic>
      <p:pic>
        <p:nvPicPr>
          <p:cNvPr id="4098" name="Picture 2" descr="How to design and implement a digital low-pass filter on an Arduino -  YouTube">
            <a:extLst>
              <a:ext uri="{FF2B5EF4-FFF2-40B4-BE49-F238E27FC236}">
                <a16:creationId xmlns:a16="http://schemas.microsoft.com/office/drawing/2014/main" id="{9A065F57-2760-AA40-9885-5044814AB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215" y="3494234"/>
            <a:ext cx="3471623" cy="195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124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0485D-7174-EF46-AB07-1C357B65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44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656E22-D3B1-1644-95C6-431D75C26755}"/>
              </a:ext>
            </a:extLst>
          </p:cNvPr>
          <p:cNvSpPr/>
          <p:nvPr/>
        </p:nvSpPr>
        <p:spPr>
          <a:xfrm>
            <a:off x="5134610" y="1027504"/>
            <a:ext cx="192278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Problem</a:t>
            </a:r>
            <a:endParaRPr lang="en-TH" sz="2800" b="1" dirty="0">
              <a:latin typeface="Helvetica" pitchFamily="2" charset="0"/>
            </a:endParaRPr>
          </a:p>
        </p:txBody>
      </p:sp>
      <p:pic>
        <p:nvPicPr>
          <p:cNvPr id="32770" name="Picture 2" descr="ทำอย่างไรหาก “โควิด-19” ระบาดระลอก 2">
            <a:extLst>
              <a:ext uri="{FF2B5EF4-FFF2-40B4-BE49-F238E27FC236}">
                <a16:creationId xmlns:a16="http://schemas.microsoft.com/office/drawing/2014/main" id="{76506DEA-116F-4845-A27E-02B63CBC0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" y="3127485"/>
            <a:ext cx="2801983" cy="147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rduino Due — Arduino Online Shop">
            <a:extLst>
              <a:ext uri="{FF2B5EF4-FFF2-40B4-BE49-F238E27FC236}">
                <a16:creationId xmlns:a16="http://schemas.microsoft.com/office/drawing/2014/main" id="{BC4325CC-4BA8-8F40-8452-3FF7723F8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55713" y="2702751"/>
            <a:ext cx="3094000" cy="232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C4B98D-72F9-CE4B-A8BF-F4A03974E64E}"/>
              </a:ext>
            </a:extLst>
          </p:cNvPr>
          <p:cNvSpPr/>
          <p:nvPr/>
        </p:nvSpPr>
        <p:spPr>
          <a:xfrm>
            <a:off x="6989288" y="3542243"/>
            <a:ext cx="1451987" cy="641519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Test field</a:t>
            </a:r>
            <a:endParaRPr lang="en-TH" b="1" dirty="0">
              <a:latin typeface="Helvetica" pitchFamily="2" charset="0"/>
            </a:endParaRPr>
          </a:p>
        </p:txBody>
      </p:sp>
      <p:pic>
        <p:nvPicPr>
          <p:cNvPr id="5124" name="Picture 4" descr="bad wiring - The Bosnia Guy">
            <a:extLst>
              <a:ext uri="{FF2B5EF4-FFF2-40B4-BE49-F238E27FC236}">
                <a16:creationId xmlns:a16="http://schemas.microsoft.com/office/drawing/2014/main" id="{A0FE6782-1E00-664E-A875-5D19BA75B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881" y="2560567"/>
            <a:ext cx="2234638" cy="260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146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D42D1-5CBF-5D44-A64C-A4AA730F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45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4ACCBC7-4B00-1249-8EE6-122861BED888}"/>
              </a:ext>
            </a:extLst>
          </p:cNvPr>
          <p:cNvSpPr/>
          <p:nvPr/>
        </p:nvSpPr>
        <p:spPr>
          <a:xfrm>
            <a:off x="5134610" y="785480"/>
            <a:ext cx="192278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Applied</a:t>
            </a:r>
            <a:endParaRPr lang="en-TH" sz="2800" b="1" dirty="0">
              <a:latin typeface="Helvetica" pitchFamily="2" charset="0"/>
            </a:endParaRPr>
          </a:p>
        </p:txBody>
      </p:sp>
      <p:pic>
        <p:nvPicPr>
          <p:cNvPr id="37890" name="Picture 2" descr="ROS Mobile Robot Mapping - YouTube">
            <a:extLst>
              <a:ext uri="{FF2B5EF4-FFF2-40B4-BE49-F238E27FC236}">
                <a16:creationId xmlns:a16="http://schemas.microsoft.com/office/drawing/2014/main" id="{92C46EBA-13F6-6B4C-B9CD-55C65257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77" y="2597828"/>
            <a:ext cx="3824981" cy="215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Gazebo simulator (left, bottom), (simulated) camera images (left,... |  Download Scientific Diagram">
            <a:extLst>
              <a:ext uri="{FF2B5EF4-FFF2-40B4-BE49-F238E27FC236}">
                <a16:creationId xmlns:a16="http://schemas.microsoft.com/office/drawing/2014/main" id="{1BF122F5-2EE7-5C45-8FC2-69AD2BE37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227" y="2597828"/>
            <a:ext cx="3442555" cy="215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re we ready for self-driving cars? | World Economic Forum">
            <a:extLst>
              <a:ext uri="{FF2B5EF4-FFF2-40B4-BE49-F238E27FC236}">
                <a16:creationId xmlns:a16="http://schemas.microsoft.com/office/drawing/2014/main" id="{D48A5763-C64F-5A4B-8F42-7645616A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952" y="2436421"/>
            <a:ext cx="3546002" cy="231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27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D42D1-5CBF-5D44-A64C-A4AA730F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46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4ACCBC7-4B00-1249-8EE6-122861BED888}"/>
              </a:ext>
            </a:extLst>
          </p:cNvPr>
          <p:cNvSpPr/>
          <p:nvPr/>
        </p:nvSpPr>
        <p:spPr>
          <a:xfrm>
            <a:off x="5134610" y="3014330"/>
            <a:ext cx="192278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Question</a:t>
            </a:r>
            <a:endParaRPr lang="en-TH" sz="28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137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15582D-670C-654E-9C4B-30536FE59E39}"/>
              </a:ext>
            </a:extLst>
          </p:cNvPr>
          <p:cNvSpPr/>
          <p:nvPr/>
        </p:nvSpPr>
        <p:spPr>
          <a:xfrm>
            <a:off x="5134610" y="3014330"/>
            <a:ext cx="1922780" cy="82934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Helvetica" pitchFamily="2" charset="0"/>
              </a:rPr>
              <a:t>Thx </a:t>
            </a:r>
            <a:endParaRPr lang="en-TH" sz="28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2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CC350E-047C-6C4A-8A26-E0EBF4B3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5</a:t>
            </a:fld>
            <a:endParaRPr lang="en-TH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85A15F-6C61-984B-A8A3-025B5007686D}"/>
              </a:ext>
            </a:extLst>
          </p:cNvPr>
          <p:cNvSpPr/>
          <p:nvPr/>
        </p:nvSpPr>
        <p:spPr>
          <a:xfrm>
            <a:off x="2380538" y="3087770"/>
            <a:ext cx="1705687" cy="682460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3600" b="1" dirty="0">
                <a:latin typeface="Helvetica" pitchFamily="2" charset="0"/>
                <a:cs typeface="TH SarabunPSK" panose="020B0500040200020003" pitchFamily="34" charset="-34"/>
              </a:rPr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D4CCF-9D3F-F049-891E-C1E46E0699B0}"/>
              </a:ext>
            </a:extLst>
          </p:cNvPr>
          <p:cNvSpPr txBox="1"/>
          <p:nvPr/>
        </p:nvSpPr>
        <p:spPr>
          <a:xfrm>
            <a:off x="6096000" y="1809514"/>
            <a:ext cx="5051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Helvetica" pitchFamily="2" charset="0"/>
              </a:rPr>
              <a:t>ใช้ </a:t>
            </a:r>
            <a:r>
              <a:rPr lang="en-US" sz="2000" dirty="0">
                <a:latin typeface="Helvetica" pitchFamily="2" charset="0"/>
              </a:rPr>
              <a:t>encoder </a:t>
            </a:r>
            <a:r>
              <a:rPr lang="th-TH" sz="2000" dirty="0">
                <a:latin typeface="Helvetica" pitchFamily="2" charset="0"/>
              </a:rPr>
              <a:t>ที่ติดอยู่กับมอเตอร์ในการอ่านค่าตำแหน่งของหุ่นยนต์</a:t>
            </a:r>
            <a:endParaRPr lang="en-TH" sz="2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76865-A176-7045-9E8A-3CABFF10D124}"/>
              </a:ext>
            </a:extLst>
          </p:cNvPr>
          <p:cNvSpPr txBox="1"/>
          <p:nvPr/>
        </p:nvSpPr>
        <p:spPr>
          <a:xfrm>
            <a:off x="6096000" y="2687660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Helvetica" pitchFamily="2" charset="0"/>
              </a:rPr>
              <a:t>หุ่นยนต์สามารถเคลื่อนที่ในรูปแบบสี่เหลี่ยมจัตุรัส</a:t>
            </a:r>
            <a:endParaRPr lang="en-TH" sz="20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2E3B7-6767-6D4D-B28C-CD759C57920F}"/>
              </a:ext>
            </a:extLst>
          </p:cNvPr>
          <p:cNvSpPr txBox="1"/>
          <p:nvPr/>
        </p:nvSpPr>
        <p:spPr>
          <a:xfrm>
            <a:off x="6096000" y="3565806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Helvetica" pitchFamily="2" charset="0"/>
              </a:rPr>
              <a:t>หุ่นยนต์สามารถเคลื่อนที่ในรูปแบบสามเหลี่ยมมุมฉาก</a:t>
            </a:r>
            <a:endParaRPr lang="en-TH" sz="20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F333E-AB62-E14C-B3E7-3F36ECD9FB33}"/>
              </a:ext>
            </a:extLst>
          </p:cNvPr>
          <p:cNvSpPr txBox="1"/>
          <p:nvPr/>
        </p:nvSpPr>
        <p:spPr>
          <a:xfrm>
            <a:off x="6096000" y="4443952"/>
            <a:ext cx="292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Helvetica" pitchFamily="2" charset="0"/>
              </a:rPr>
              <a:t>พื้นที่ในการเคลื่อนที่ในพื้นระนาบเท่านั้น</a:t>
            </a:r>
            <a:endParaRPr lang="en-TH" sz="2000" dirty="0">
              <a:latin typeface="Helvetica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5DC95E-E751-F448-80DD-99B3D15EC6A3}"/>
              </a:ext>
            </a:extLst>
          </p:cNvPr>
          <p:cNvSpPr/>
          <p:nvPr/>
        </p:nvSpPr>
        <p:spPr>
          <a:xfrm>
            <a:off x="5276617" y="1788113"/>
            <a:ext cx="514350" cy="442912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</a:rPr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AAF49A-F55C-B947-9150-AF93E5A5B9BF}"/>
              </a:ext>
            </a:extLst>
          </p:cNvPr>
          <p:cNvSpPr/>
          <p:nvPr/>
        </p:nvSpPr>
        <p:spPr>
          <a:xfrm>
            <a:off x="5276617" y="2666259"/>
            <a:ext cx="514350" cy="442912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Helvetica" pitchFamily="2" charset="0"/>
              </a:rPr>
              <a:t>2</a:t>
            </a:r>
            <a:endParaRPr lang="en-TH" sz="2400" b="1" dirty="0">
              <a:latin typeface="Helvetica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7C4E08-059A-804E-A426-A04EDE47FF82}"/>
              </a:ext>
            </a:extLst>
          </p:cNvPr>
          <p:cNvSpPr/>
          <p:nvPr/>
        </p:nvSpPr>
        <p:spPr>
          <a:xfrm>
            <a:off x="5276617" y="3544405"/>
            <a:ext cx="514350" cy="442912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</a:rPr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B8418C-EF0B-014E-AE90-456B71E3AF8F}"/>
              </a:ext>
            </a:extLst>
          </p:cNvPr>
          <p:cNvSpPr/>
          <p:nvPr/>
        </p:nvSpPr>
        <p:spPr>
          <a:xfrm>
            <a:off x="5276617" y="4422551"/>
            <a:ext cx="514350" cy="442912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2436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E09A2-63C2-DE4E-BE9A-73CF23BF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6</a:t>
            </a:fld>
            <a:endParaRPr lang="en-T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3E3E376-3BD4-1442-89F3-D1DCF3773F86}"/>
              </a:ext>
            </a:extLst>
          </p:cNvPr>
          <p:cNvSpPr/>
          <p:nvPr/>
        </p:nvSpPr>
        <p:spPr>
          <a:xfrm>
            <a:off x="2877249" y="1579738"/>
            <a:ext cx="1834275" cy="526968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  <a:cs typeface="TH SarabunPSK" panose="020B0500040200020003" pitchFamily="34" charset="-34"/>
              </a:rPr>
              <a:t>Hard ware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89CE5A1-86F7-D940-866E-448B288F1BE0}"/>
              </a:ext>
            </a:extLst>
          </p:cNvPr>
          <p:cNvSpPr/>
          <p:nvPr/>
        </p:nvSpPr>
        <p:spPr>
          <a:xfrm>
            <a:off x="7330898" y="1567120"/>
            <a:ext cx="1834275" cy="526968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  <a:cs typeface="TH SarabunPSK" panose="020B0500040200020003" pitchFamily="34" charset="-34"/>
              </a:rPr>
              <a:t>Soft ware</a:t>
            </a:r>
          </a:p>
        </p:txBody>
      </p:sp>
      <p:pic>
        <p:nvPicPr>
          <p:cNvPr id="1026" name="Picture 2" descr="The coolest Arduino projects you can build at home - Arduino Project Hub">
            <a:extLst>
              <a:ext uri="{FF2B5EF4-FFF2-40B4-BE49-F238E27FC236}">
                <a16:creationId xmlns:a16="http://schemas.microsoft.com/office/drawing/2014/main" id="{16ABEC2A-6048-BF4E-B6C6-A623B069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29" y="2438400"/>
            <a:ext cx="3262313" cy="24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IDE Setup | Adding Third Party Boards to the Arduino v1.6.4+ IDE |  Adafruit Learning System">
            <a:extLst>
              <a:ext uri="{FF2B5EF4-FFF2-40B4-BE49-F238E27FC236}">
                <a16:creationId xmlns:a16="http://schemas.microsoft.com/office/drawing/2014/main" id="{B3A86261-B1ED-F94F-9BA3-8A2503F9B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69" y="2361143"/>
            <a:ext cx="3468331" cy="26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08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986DA-130E-D949-A3F0-592B5052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7</a:t>
            </a:fld>
            <a:endParaRPr lang="en-TH"/>
          </a:p>
        </p:txBody>
      </p:sp>
      <p:pic>
        <p:nvPicPr>
          <p:cNvPr id="2052" name="Picture 4" descr="Arduino Due — Arduino Online Shop">
            <a:extLst>
              <a:ext uri="{FF2B5EF4-FFF2-40B4-BE49-F238E27FC236}">
                <a16:creationId xmlns:a16="http://schemas.microsoft.com/office/drawing/2014/main" id="{CBB4D7FC-28A3-6B44-8B92-9BF8C368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2" y="2311698"/>
            <a:ext cx="2979470" cy="223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C20165-7D19-E24E-8F05-DB90F2F0DC86}"/>
              </a:ext>
            </a:extLst>
          </p:cNvPr>
          <p:cNvSpPr/>
          <p:nvPr/>
        </p:nvSpPr>
        <p:spPr>
          <a:xfrm>
            <a:off x="5178862" y="887011"/>
            <a:ext cx="1834275" cy="526968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  <a:cs typeface="TH SarabunPSK" panose="020B0500040200020003" pitchFamily="34" charset="-34"/>
              </a:rPr>
              <a:t>Hard 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71A11-25D5-444D-A7AC-5B4901B0647D}"/>
              </a:ext>
            </a:extLst>
          </p:cNvPr>
          <p:cNvSpPr txBox="1"/>
          <p:nvPr/>
        </p:nvSpPr>
        <p:spPr>
          <a:xfrm>
            <a:off x="1347595" y="478221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Helvetica" pitchFamily="2" charset="0"/>
              </a:rPr>
              <a:t>Arduino DUE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93095-7106-9647-8B1C-927D62FB0ED0}"/>
              </a:ext>
            </a:extLst>
          </p:cNvPr>
          <p:cNvSpPr txBox="1"/>
          <p:nvPr/>
        </p:nvSpPr>
        <p:spPr>
          <a:xfrm>
            <a:off x="5959950" y="4782210"/>
            <a:ext cx="239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Helvetica" pitchFamily="2" charset="0"/>
              </a:rPr>
              <a:t>Vapcell 18650 battery</a:t>
            </a:r>
          </a:p>
          <a:p>
            <a:r>
              <a:rPr lang="en-TH" dirty="0">
                <a:latin typeface="Helvetica" pitchFamily="2" charset="0"/>
              </a:rPr>
              <a:t>3600mAh 3.7v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86915-2BFD-D043-B6B5-7EAC9B8B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808" y="2459366"/>
            <a:ext cx="2903229" cy="1939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9EF7A-B007-7942-A986-9058B17BE1FB}"/>
              </a:ext>
            </a:extLst>
          </p:cNvPr>
          <p:cNvSpPr txBox="1"/>
          <p:nvPr/>
        </p:nvSpPr>
        <p:spPr>
          <a:xfrm>
            <a:off x="3853763" y="478221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Helvetica" pitchFamily="2" charset="0"/>
              </a:rPr>
              <a:t>DC motor driver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DDF22-EF71-A545-AFF1-F45AC9D38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049" y="2311697"/>
            <a:ext cx="1939266" cy="1939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D2C11-AF55-8F40-AD4C-58F089051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45" y="2311698"/>
            <a:ext cx="2234603" cy="22346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CE7156-791C-E445-B394-AB75AE307A84}"/>
              </a:ext>
            </a:extLst>
          </p:cNvPr>
          <p:cNvSpPr txBox="1"/>
          <p:nvPr/>
        </p:nvSpPr>
        <p:spPr>
          <a:xfrm>
            <a:off x="9120819" y="4782210"/>
            <a:ext cx="200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DC to DC stepdown</a:t>
            </a:r>
          </a:p>
        </p:txBody>
      </p:sp>
    </p:spTree>
    <p:extLst>
      <p:ext uri="{BB962C8B-B14F-4D97-AF65-F5344CB8AC3E}">
        <p14:creationId xmlns:p14="http://schemas.microsoft.com/office/powerpoint/2010/main" val="354373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C5F14-8CC5-AA48-814E-EE673CA7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8</a:t>
            </a:fld>
            <a:endParaRPr lang="en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9EE46-92BD-A244-ACD0-F3D94F56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981" y="1984428"/>
            <a:ext cx="2278036" cy="227803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514E9C-4579-574A-B399-C0A17CBF701D}"/>
              </a:ext>
            </a:extLst>
          </p:cNvPr>
          <p:cNvSpPr/>
          <p:nvPr/>
        </p:nvSpPr>
        <p:spPr>
          <a:xfrm>
            <a:off x="5178862" y="732028"/>
            <a:ext cx="1834275" cy="526968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  <a:cs typeface="TH SarabunPSK" panose="020B0500040200020003" pitchFamily="34" charset="-34"/>
              </a:rPr>
              <a:t>Hard ware</a:t>
            </a:r>
          </a:p>
        </p:txBody>
      </p:sp>
      <p:pic>
        <p:nvPicPr>
          <p:cNvPr id="1026" name="Picture 2" descr="Cytron Maker UNO - Arduino, ขาย Arduino, Arduino, Arduino Uno, Raspberry  Pi, NodeMCU, Relay, Ultrasound Sensor, DHT11, Relay, Robot, CNC, 3D Printer  ราคาถูก ของแถมเพียบ ส่งฟรี EMS : Inspired by LnwShop.com">
            <a:extLst>
              <a:ext uri="{FF2B5EF4-FFF2-40B4-BE49-F238E27FC236}">
                <a16:creationId xmlns:a16="http://schemas.microsoft.com/office/drawing/2014/main" id="{F2C66AED-009E-7545-946A-2AA5453F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41" y="1690498"/>
            <a:ext cx="2865896" cy="28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B3988-517B-E341-8E67-74CFE950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182" y="1984428"/>
            <a:ext cx="2278036" cy="2278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20E35-F805-8447-9596-6D7DB942E22B}"/>
              </a:ext>
            </a:extLst>
          </p:cNvPr>
          <p:cNvSpPr txBox="1"/>
          <p:nvPr/>
        </p:nvSpPr>
        <p:spPr>
          <a:xfrm>
            <a:off x="1503336" y="4556394"/>
            <a:ext cx="12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Maker UNO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A3FCF-627E-6940-A42F-C7BD5277744C}"/>
              </a:ext>
            </a:extLst>
          </p:cNvPr>
          <p:cNvSpPr txBox="1"/>
          <p:nvPr/>
        </p:nvSpPr>
        <p:spPr>
          <a:xfrm>
            <a:off x="5612629" y="4540965"/>
            <a:ext cx="96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GY - 521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492D7-A709-F046-B0F2-1AE362FE2DFA}"/>
              </a:ext>
            </a:extLst>
          </p:cNvPr>
          <p:cNvSpPr txBox="1"/>
          <p:nvPr/>
        </p:nvSpPr>
        <p:spPr>
          <a:xfrm>
            <a:off x="8892991" y="4556394"/>
            <a:ext cx="217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LCD i2c display 20 x 4</a:t>
            </a:r>
          </a:p>
        </p:txBody>
      </p:sp>
    </p:spTree>
    <p:extLst>
      <p:ext uri="{BB962C8B-B14F-4D97-AF65-F5344CB8AC3E}">
        <p14:creationId xmlns:p14="http://schemas.microsoft.com/office/powerpoint/2010/main" val="87393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1064D-BA07-C844-8925-575A218A3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193-76BE-3045-945F-E2E0578187B3}" type="slidenum">
              <a:rPr lang="en-TH" smtClean="0"/>
              <a:t>9</a:t>
            </a:fld>
            <a:endParaRPr lang="en-TH"/>
          </a:p>
        </p:txBody>
      </p:sp>
      <p:pic>
        <p:nvPicPr>
          <p:cNvPr id="3" name="Picture 2" descr="ราคาถูก】DC DC Encoder Gear Motor 12V Encoder  มอเตอร์เกียร์มอเตอร์ลดความเร็วสำหรับหุ่นยนต์รถ RC DIY ของเล่นเครื่องยนต์, Encoder มอเตอร์เกียร์,12 V Encoder มอเต | Lazada.co.th">
            <a:extLst>
              <a:ext uri="{FF2B5EF4-FFF2-40B4-BE49-F238E27FC236}">
                <a16:creationId xmlns:a16="http://schemas.microsoft.com/office/drawing/2014/main" id="{53C8A105-0C96-CA4A-BF7E-32188D8B4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472" y="1724220"/>
            <a:ext cx="2979470" cy="29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D02EF-EE32-294D-860F-1B8CB04C8D31}"/>
              </a:ext>
            </a:extLst>
          </p:cNvPr>
          <p:cNvSpPr txBox="1"/>
          <p:nvPr/>
        </p:nvSpPr>
        <p:spPr>
          <a:xfrm>
            <a:off x="3588064" y="498391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Helvetica" pitchFamily="2" charset="0"/>
              </a:rPr>
              <a:t>DC motor 12V encoder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D1725-2AE4-4F4A-B910-9771E694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8" y="2046710"/>
            <a:ext cx="2334491" cy="2334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064E1A-1139-204F-814B-CD15A72634D8}"/>
              </a:ext>
            </a:extLst>
          </p:cNvPr>
          <p:cNvSpPr txBox="1"/>
          <p:nvPr/>
        </p:nvSpPr>
        <p:spPr>
          <a:xfrm>
            <a:off x="798384" y="4983910"/>
            <a:ext cx="21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Toggle switch on - off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6482C65-BBCD-7344-A861-9C87F7680084}"/>
              </a:ext>
            </a:extLst>
          </p:cNvPr>
          <p:cNvSpPr/>
          <p:nvPr/>
        </p:nvSpPr>
        <p:spPr>
          <a:xfrm>
            <a:off x="4860207" y="917032"/>
            <a:ext cx="1834275" cy="526968"/>
          </a:xfrm>
          <a:prstGeom prst="roundRect">
            <a:avLst/>
          </a:prstGeom>
          <a:solidFill>
            <a:srgbClr val="FF9B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 dirty="0">
                <a:latin typeface="Helvetica" pitchFamily="2" charset="0"/>
                <a:cs typeface="TH SarabunPSK" panose="020B0500040200020003" pitchFamily="34" charset="-34"/>
              </a:rPr>
              <a:t>Hard 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BDEC1-1C11-FD48-95D3-9AC30EB4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99" y="2452254"/>
            <a:ext cx="1953491" cy="1953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F6526-BE61-0649-BF0E-41A99FC607D5}"/>
              </a:ext>
            </a:extLst>
          </p:cNvPr>
          <p:cNvSpPr txBox="1"/>
          <p:nvPr/>
        </p:nvSpPr>
        <p:spPr>
          <a:xfrm>
            <a:off x="7412307" y="501171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Helvetica" pitchFamily="2" charset="0"/>
              </a:rPr>
              <a:t>Ball wheel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3EAB7-A062-8946-A918-507C1C2DC837}"/>
              </a:ext>
            </a:extLst>
          </p:cNvPr>
          <p:cNvSpPr txBox="1"/>
          <p:nvPr/>
        </p:nvSpPr>
        <p:spPr>
          <a:xfrm>
            <a:off x="10233290" y="499286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wheel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D9BC6C-5D00-1541-B8A0-F6051F9C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753" y="2319794"/>
            <a:ext cx="2218410" cy="22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6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812</Words>
  <Application>Microsoft Macintosh PowerPoint</Application>
  <PresentationFormat>Widescreen</PresentationFormat>
  <Paragraphs>347</Paragraphs>
  <Slides>47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TANAWIN SIRIWAN</dc:creator>
  <cp:lastModifiedBy>TANAWIN SIRIWAN</cp:lastModifiedBy>
  <cp:revision>13</cp:revision>
  <dcterms:created xsi:type="dcterms:W3CDTF">2021-10-27T18:45:19Z</dcterms:created>
  <dcterms:modified xsi:type="dcterms:W3CDTF">2021-11-12T00:05:32Z</dcterms:modified>
</cp:coreProperties>
</file>